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71" r:id="rId3"/>
    <p:sldId id="258" r:id="rId4"/>
    <p:sldId id="257" r:id="rId5"/>
    <p:sldId id="265" r:id="rId6"/>
    <p:sldId id="259" r:id="rId7"/>
    <p:sldId id="264" r:id="rId8"/>
    <p:sldId id="273" r:id="rId9"/>
    <p:sldId id="274" r:id="rId10"/>
    <p:sldId id="275" r:id="rId11"/>
    <p:sldId id="276" r:id="rId12"/>
    <p:sldId id="277" r:id="rId13"/>
    <p:sldId id="260" r:id="rId14"/>
    <p:sldId id="280" r:id="rId15"/>
    <p:sldId id="281" r:id="rId16"/>
    <p:sldId id="261" r:id="rId17"/>
    <p:sldId id="282" r:id="rId18"/>
    <p:sldId id="283" r:id="rId19"/>
    <p:sldId id="278" r:id="rId20"/>
    <p:sldId id="284" r:id="rId21"/>
    <p:sldId id="285" r:id="rId22"/>
    <p:sldId id="286" r:id="rId23"/>
    <p:sldId id="279" r:id="rId24"/>
    <p:sldId id="268" r:id="rId25"/>
  </p:sldIdLst>
  <p:sldSz cx="18288000" cy="10287000"/>
  <p:notesSz cx="6858000" cy="9144000"/>
  <p:embeddedFontLst>
    <p:embeddedFont>
      <p:font typeface="Open Sans Extra Bold" panose="020B0604020202020204" charset="0"/>
      <p:regular r:id="rId27"/>
    </p:embeddedFont>
    <p:embeddedFont>
      <p:font typeface="Poppins" panose="00000500000000000000" pitchFamily="2"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0495" autoAdjust="0"/>
  </p:normalViewPr>
  <p:slideViewPr>
    <p:cSldViewPr>
      <p:cViewPr varScale="1">
        <p:scale>
          <a:sx n="38" d="100"/>
          <a:sy n="38" d="100"/>
        </p:scale>
        <p:origin x="948"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27200-99B1-4E14-B098-15F614B0A854}" type="datetimeFigureOut">
              <a:rPr lang="fr-FR" smtClean="0"/>
              <a:t>09/06/2024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E63A26-FA76-479D-B5F6-9FDB7CFDDD88}" type="slidenum">
              <a:rPr lang="fr-FR" smtClean="0"/>
              <a:t>‹N°›</a:t>
            </a:fld>
            <a:endParaRPr lang="fr-FR"/>
          </a:p>
        </p:txBody>
      </p:sp>
    </p:spTree>
    <p:extLst>
      <p:ext uri="{BB962C8B-B14F-4D97-AF65-F5344CB8AC3E}">
        <p14:creationId xmlns:p14="http://schemas.microsoft.com/office/powerpoint/2010/main" val="890645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1E63A26-FA76-479D-B5F6-9FDB7CFDDD88}" type="slidenum">
              <a:rPr lang="fr-FR" smtClean="0"/>
              <a:t>3</a:t>
            </a:fld>
            <a:endParaRPr lang="fr-FR"/>
          </a:p>
        </p:txBody>
      </p:sp>
    </p:spTree>
    <p:extLst>
      <p:ext uri="{BB962C8B-B14F-4D97-AF65-F5344CB8AC3E}">
        <p14:creationId xmlns:p14="http://schemas.microsoft.com/office/powerpoint/2010/main" val="3159912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1E63A26-FA76-479D-B5F6-9FDB7CFDDD88}" type="slidenum">
              <a:rPr lang="fr-FR" smtClean="0"/>
              <a:t>7</a:t>
            </a:fld>
            <a:endParaRPr lang="fr-FR"/>
          </a:p>
        </p:txBody>
      </p:sp>
    </p:spTree>
    <p:extLst>
      <p:ext uri="{BB962C8B-B14F-4D97-AF65-F5344CB8AC3E}">
        <p14:creationId xmlns:p14="http://schemas.microsoft.com/office/powerpoint/2010/main" val="1667718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6" name="TextBox 6"/>
          <p:cNvSpPr txBox="1"/>
          <p:nvPr/>
        </p:nvSpPr>
        <p:spPr>
          <a:xfrm>
            <a:off x="3124200" y="3184880"/>
            <a:ext cx="12477069" cy="1534203"/>
          </a:xfrm>
          <a:prstGeom prst="rect">
            <a:avLst/>
          </a:prstGeom>
        </p:spPr>
        <p:txBody>
          <a:bodyPr wrap="square" lIns="0" tIns="0" rIns="0" bIns="0" rtlCol="0" anchor="t">
            <a:spAutoFit/>
          </a:bodyPr>
          <a:lstStyle/>
          <a:p>
            <a:pPr algn="l">
              <a:lnSpc>
                <a:spcPts val="12819"/>
              </a:lnSpc>
              <a:spcBef>
                <a:spcPct val="0"/>
              </a:spcBef>
            </a:pPr>
            <a:r>
              <a:rPr lang="en-US" sz="9156" dirty="0">
                <a:solidFill>
                  <a:srgbClr val="051D40"/>
                </a:solidFill>
                <a:latin typeface="Open Sans Extra Bold"/>
              </a:rPr>
              <a:t>Bank Chunk Scoring</a:t>
            </a:r>
          </a:p>
        </p:txBody>
      </p:sp>
      <p:grpSp>
        <p:nvGrpSpPr>
          <p:cNvPr id="10" name="Group 10"/>
          <p:cNvGrpSpPr/>
          <p:nvPr/>
        </p:nvGrpSpPr>
        <p:grpSpPr>
          <a:xfrm>
            <a:off x="-643475" y="535371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4515718" y="5130202"/>
            <a:ext cx="8779632" cy="2527898"/>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sp>
        <p:nvSpPr>
          <p:cNvPr id="18" name="TextBox 18"/>
          <p:cNvSpPr txBox="1"/>
          <p:nvPr/>
        </p:nvSpPr>
        <p:spPr>
          <a:xfrm>
            <a:off x="11277600" y="8312613"/>
            <a:ext cx="7045900" cy="1974387"/>
          </a:xfrm>
          <a:prstGeom prst="rect">
            <a:avLst/>
          </a:prstGeom>
        </p:spPr>
        <p:txBody>
          <a:bodyPr wrap="square" lIns="0" tIns="0" rIns="0" bIns="0" rtlCol="0" anchor="t">
            <a:spAutoFit/>
          </a:bodyPr>
          <a:lstStyle/>
          <a:p>
            <a:pPr lvl="3">
              <a:lnSpc>
                <a:spcPts val="3855"/>
              </a:lnSpc>
              <a:spcBef>
                <a:spcPct val="0"/>
              </a:spcBef>
            </a:pPr>
            <a:r>
              <a:rPr lang="en-US" sz="2400" dirty="0" err="1">
                <a:solidFill>
                  <a:srgbClr val="051D40"/>
                </a:solidFill>
                <a:latin typeface="Open Sans Extra Bold"/>
              </a:rPr>
              <a:t>Présenté</a:t>
            </a:r>
            <a:r>
              <a:rPr lang="en-US" sz="2400" dirty="0">
                <a:solidFill>
                  <a:srgbClr val="051D40"/>
                </a:solidFill>
                <a:latin typeface="Open Sans Extra Bold"/>
              </a:rPr>
              <a:t> par :</a:t>
            </a:r>
          </a:p>
          <a:p>
            <a:pPr lvl="3">
              <a:lnSpc>
                <a:spcPts val="3855"/>
              </a:lnSpc>
              <a:spcBef>
                <a:spcPct val="0"/>
              </a:spcBef>
            </a:pPr>
            <a:r>
              <a:rPr lang="fr-FR" sz="2400" dirty="0">
                <a:solidFill>
                  <a:srgbClr val="051D40"/>
                </a:solidFill>
                <a:latin typeface="Open Sans Extra Bold"/>
              </a:rPr>
              <a:t>KUISSU CHEGAING </a:t>
            </a:r>
            <a:r>
              <a:rPr lang="fr-FR" sz="2400" dirty="0" err="1">
                <a:solidFill>
                  <a:srgbClr val="051D40"/>
                </a:solidFill>
                <a:latin typeface="Open Sans Extra Bold"/>
              </a:rPr>
              <a:t>Esthelle</a:t>
            </a:r>
            <a:r>
              <a:rPr lang="fr-FR" sz="2400" dirty="0">
                <a:solidFill>
                  <a:srgbClr val="051D40"/>
                </a:solidFill>
                <a:latin typeface="Open Sans Extra Bold"/>
              </a:rPr>
              <a:t> Paloma</a:t>
            </a:r>
          </a:p>
          <a:p>
            <a:pPr lvl="3">
              <a:lnSpc>
                <a:spcPts val="3855"/>
              </a:lnSpc>
              <a:spcBef>
                <a:spcPct val="0"/>
              </a:spcBef>
            </a:pPr>
            <a:r>
              <a:rPr lang="fr-FR" sz="2400" dirty="0">
                <a:solidFill>
                  <a:srgbClr val="051D40"/>
                </a:solidFill>
                <a:latin typeface="Open Sans Extra Bold"/>
              </a:rPr>
              <a:t>Abdoulaye NDIAYE</a:t>
            </a:r>
          </a:p>
          <a:p>
            <a:pPr lvl="3">
              <a:lnSpc>
                <a:spcPts val="3855"/>
              </a:lnSpc>
              <a:spcBef>
                <a:spcPct val="0"/>
              </a:spcBef>
            </a:pPr>
            <a:r>
              <a:rPr lang="fr-FR" sz="2400" dirty="0">
                <a:solidFill>
                  <a:srgbClr val="051D40"/>
                </a:solidFill>
                <a:latin typeface="Open Sans Extra Bold"/>
              </a:rPr>
              <a:t>Aissata GUEYE</a:t>
            </a:r>
            <a:endParaRPr lang="en-US" sz="2400" dirty="0">
              <a:solidFill>
                <a:srgbClr val="051D40"/>
              </a:solidFill>
              <a:latin typeface="Open Sans Extra Bold"/>
            </a:endParaRPr>
          </a:p>
        </p:txBody>
      </p:sp>
      <p:pic>
        <p:nvPicPr>
          <p:cNvPr id="27" name="Image 26">
            <a:extLst>
              <a:ext uri="{FF2B5EF4-FFF2-40B4-BE49-F238E27FC236}">
                <a16:creationId xmlns:a16="http://schemas.microsoft.com/office/drawing/2014/main" id="{CA83AC3A-834B-3A67-D4D4-0276A7E8F92D}"/>
              </a:ext>
            </a:extLst>
          </p:cNvPr>
          <p:cNvPicPr>
            <a:picLocks noChangeAspect="1"/>
          </p:cNvPicPr>
          <p:nvPr/>
        </p:nvPicPr>
        <p:blipFill>
          <a:blip r:embed="rId3"/>
          <a:stretch>
            <a:fillRect/>
          </a:stretch>
        </p:blipFill>
        <p:spPr>
          <a:xfrm>
            <a:off x="16169224" y="0"/>
            <a:ext cx="2154276" cy="1884991"/>
          </a:xfrm>
          <a:prstGeom prst="rect">
            <a:avLst/>
          </a:prstGeom>
        </p:spPr>
      </p:pic>
      <p:pic>
        <p:nvPicPr>
          <p:cNvPr id="28" name="Image 27">
            <a:extLst>
              <a:ext uri="{FF2B5EF4-FFF2-40B4-BE49-F238E27FC236}">
                <a16:creationId xmlns:a16="http://schemas.microsoft.com/office/drawing/2014/main" id="{5E53B187-06AD-08C1-CFA8-ADE4FA172FC8}"/>
              </a:ext>
            </a:extLst>
          </p:cNvPr>
          <p:cNvPicPr>
            <a:picLocks noChangeAspect="1"/>
          </p:cNvPicPr>
          <p:nvPr/>
        </p:nvPicPr>
        <p:blipFill>
          <a:blip r:embed="rId4"/>
          <a:stretch>
            <a:fillRect/>
          </a:stretch>
        </p:blipFill>
        <p:spPr>
          <a:xfrm>
            <a:off x="35741" y="53187"/>
            <a:ext cx="1951307" cy="1461597"/>
          </a:xfrm>
          <a:prstGeom prst="rect">
            <a:avLst/>
          </a:prstGeom>
        </p:spPr>
      </p:pic>
      <p:sp>
        <p:nvSpPr>
          <p:cNvPr id="29" name="ZoneTexte 28">
            <a:extLst>
              <a:ext uri="{FF2B5EF4-FFF2-40B4-BE49-F238E27FC236}">
                <a16:creationId xmlns:a16="http://schemas.microsoft.com/office/drawing/2014/main" id="{2FFC7DCB-3329-73ED-09BD-867B42DCE8A5}"/>
              </a:ext>
            </a:extLst>
          </p:cNvPr>
          <p:cNvSpPr txBox="1"/>
          <p:nvPr/>
        </p:nvSpPr>
        <p:spPr>
          <a:xfrm>
            <a:off x="35741" y="9023458"/>
            <a:ext cx="4538125" cy="1200329"/>
          </a:xfrm>
          <a:prstGeom prst="rect">
            <a:avLst/>
          </a:prstGeom>
          <a:noFill/>
        </p:spPr>
        <p:txBody>
          <a:bodyPr wrap="square" rtlCol="0">
            <a:spAutoFit/>
          </a:bodyPr>
          <a:lstStyle/>
          <a:p>
            <a:pPr algn="l"/>
            <a:r>
              <a:rPr lang="fr-FR" sz="2400" dirty="0">
                <a:solidFill>
                  <a:srgbClr val="051D40"/>
                </a:solidFill>
                <a:latin typeface="Open Sans Extra Bold"/>
              </a:rPr>
              <a:t>Encadreur:</a:t>
            </a:r>
          </a:p>
          <a:p>
            <a:pPr algn="l"/>
            <a:r>
              <a:rPr lang="fr-FR" sz="2400" dirty="0">
                <a:solidFill>
                  <a:srgbClr val="051D40"/>
                </a:solidFill>
                <a:latin typeface="Open Sans Extra Bold"/>
              </a:rPr>
              <a:t>Mme DIAW Mously</a:t>
            </a:r>
          </a:p>
          <a:p>
            <a:pPr algn="l"/>
            <a:r>
              <a:rPr lang="fr-FR" sz="2400" dirty="0" err="1">
                <a:solidFill>
                  <a:srgbClr val="051D40"/>
                </a:solidFill>
                <a:latin typeface="Open Sans Extra Bold"/>
              </a:rPr>
              <a:t>DataScientist</a:t>
            </a:r>
            <a:endParaRPr lang="fr-FR" sz="2400" dirty="0">
              <a:solidFill>
                <a:srgbClr val="051D40"/>
              </a:solidFill>
              <a:latin typeface="Open Sans Extra Bold"/>
            </a:endParaRPr>
          </a:p>
        </p:txBody>
      </p:sp>
      <p:sp>
        <p:nvSpPr>
          <p:cNvPr id="31" name="ZoneTexte 30">
            <a:extLst>
              <a:ext uri="{FF2B5EF4-FFF2-40B4-BE49-F238E27FC236}">
                <a16:creationId xmlns:a16="http://schemas.microsoft.com/office/drawing/2014/main" id="{A0844985-7726-DEE6-1B33-0DA6736272DC}"/>
              </a:ext>
            </a:extLst>
          </p:cNvPr>
          <p:cNvSpPr txBox="1"/>
          <p:nvPr/>
        </p:nvSpPr>
        <p:spPr>
          <a:xfrm>
            <a:off x="11125200" y="125972"/>
            <a:ext cx="4876800" cy="1200329"/>
          </a:xfrm>
          <a:prstGeom prst="rect">
            <a:avLst/>
          </a:prstGeom>
          <a:noFill/>
        </p:spPr>
        <p:txBody>
          <a:bodyPr wrap="square">
            <a:spAutoFit/>
          </a:bodyPr>
          <a:lstStyle/>
          <a:p>
            <a:pPr algn="l"/>
            <a:r>
              <a:rPr lang="fr-FR" sz="2400" b="0" i="0" u="none" strike="noStrike" baseline="0" dirty="0">
                <a:latin typeface="Times New Roman" panose="02020603050405020304" pitchFamily="18" charset="0"/>
                <a:cs typeface="Times New Roman" panose="02020603050405020304" pitchFamily="18" charset="0"/>
              </a:rPr>
              <a:t>Ecole nationale de la Statistique et de l’</a:t>
            </a:r>
            <a:r>
              <a:rPr lang="fr-FR" sz="2400" b="0" i="0" u="none" strike="noStrike" baseline="0" dirty="0" err="1">
                <a:latin typeface="Times New Roman" panose="02020603050405020304" pitchFamily="18" charset="0"/>
                <a:cs typeface="Times New Roman" panose="02020603050405020304" pitchFamily="18" charset="0"/>
              </a:rPr>
              <a:t>Anayse</a:t>
            </a:r>
            <a:r>
              <a:rPr lang="fr-FR" sz="2400" dirty="0">
                <a:latin typeface="Times New Roman" panose="02020603050405020304" pitchFamily="18" charset="0"/>
                <a:cs typeface="Times New Roman" panose="02020603050405020304" pitchFamily="18" charset="0"/>
              </a:rPr>
              <a:t> </a:t>
            </a:r>
            <a:r>
              <a:rPr lang="fr-FR" sz="2400" b="0" i="0" u="none" strike="noStrike" baseline="0" dirty="0">
                <a:latin typeface="Times New Roman" panose="02020603050405020304" pitchFamily="18" charset="0"/>
                <a:cs typeface="Times New Roman" panose="02020603050405020304" pitchFamily="18" charset="0"/>
              </a:rPr>
              <a:t>Démographie </a:t>
            </a:r>
            <a:r>
              <a:rPr lang="fr-FR" sz="2400" dirty="0">
                <a:latin typeface="Times New Roman" panose="02020603050405020304" pitchFamily="18" charset="0"/>
                <a:cs typeface="Times New Roman" panose="02020603050405020304" pitchFamily="18" charset="0"/>
              </a:rPr>
              <a:t> </a:t>
            </a:r>
            <a:r>
              <a:rPr lang="fr-FR" sz="2400" b="0" i="0" u="none" strike="noStrike" baseline="0" dirty="0">
                <a:latin typeface="Times New Roman" panose="02020603050405020304" pitchFamily="18" charset="0"/>
                <a:cs typeface="Times New Roman" panose="02020603050405020304" pitchFamily="18" charset="0"/>
              </a:rPr>
              <a:t>ENSAE Pierre NDIAYE</a:t>
            </a:r>
            <a:endParaRPr lang="fr-F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913814" y="-1867766"/>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ZoneTexte 11">
            <a:extLst>
              <a:ext uri="{FF2B5EF4-FFF2-40B4-BE49-F238E27FC236}">
                <a16:creationId xmlns:a16="http://schemas.microsoft.com/office/drawing/2014/main" id="{CA25E667-49F5-F033-B033-B32C195A9027}"/>
              </a:ext>
            </a:extLst>
          </p:cNvPr>
          <p:cNvSpPr txBox="1"/>
          <p:nvPr/>
        </p:nvSpPr>
        <p:spPr>
          <a:xfrm>
            <a:off x="3387782" y="447245"/>
            <a:ext cx="8804217" cy="953915"/>
          </a:xfrm>
          <a:prstGeom prst="rect">
            <a:avLst/>
          </a:prstGeom>
          <a:noFill/>
        </p:spPr>
        <p:txBody>
          <a:bodyPr wrap="square" rtlCol="0">
            <a:spAutoFit/>
          </a:bodyPr>
          <a:lstStyle/>
          <a:p>
            <a:pPr marL="0" marR="0" lvl="0" indent="0" algn="ctr" defTabSz="914400" rtl="0" eaLnBrk="1" fontAlgn="auto" latinLnBrk="0" hangingPunct="1">
              <a:lnSpc>
                <a:spcPts val="7151"/>
              </a:lnSpc>
              <a:spcBef>
                <a:spcPct val="0"/>
              </a:spcBef>
              <a:spcAft>
                <a:spcPts val="0"/>
              </a:spcAft>
              <a:buClrTx/>
              <a:buSzTx/>
              <a:buFontTx/>
              <a:buNone/>
              <a:tabLst/>
              <a:defRPr/>
            </a:pPr>
            <a:r>
              <a:rPr kumimoji="0" lang="fr-FR" sz="5108" b="0" i="0" u="none" strike="noStrike" kern="1200" cap="none" spc="0" normalizeH="0" baseline="0" noProof="0" dirty="0">
                <a:ln>
                  <a:noFill/>
                </a:ln>
                <a:solidFill>
                  <a:srgbClr val="4F81BD"/>
                </a:solidFill>
                <a:effectLst/>
                <a:uLnTx/>
                <a:uFillTx/>
                <a:latin typeface="Open Sans Extra Bold"/>
                <a:ea typeface="+mn-ea"/>
                <a:cs typeface="+mn-cs"/>
              </a:rPr>
              <a:t>ANALYSE DES DONNEES</a:t>
            </a:r>
          </a:p>
        </p:txBody>
      </p:sp>
      <p:pic>
        <p:nvPicPr>
          <p:cNvPr id="9" name="Image 8">
            <a:extLst>
              <a:ext uri="{FF2B5EF4-FFF2-40B4-BE49-F238E27FC236}">
                <a16:creationId xmlns:a16="http://schemas.microsoft.com/office/drawing/2014/main" id="{E095426C-2600-7BED-A5BD-1C20A0B28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24" y="2988264"/>
            <a:ext cx="6934200" cy="2082906"/>
          </a:xfrm>
          <a:prstGeom prst="rect">
            <a:avLst/>
          </a:prstGeom>
        </p:spPr>
      </p:pic>
      <p:pic>
        <p:nvPicPr>
          <p:cNvPr id="11" name="Image 10">
            <a:extLst>
              <a:ext uri="{FF2B5EF4-FFF2-40B4-BE49-F238E27FC236}">
                <a16:creationId xmlns:a16="http://schemas.microsoft.com/office/drawing/2014/main" id="{7477DA45-D858-03C2-AC2F-46948AA43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760" y="3041122"/>
            <a:ext cx="6804218" cy="2082907"/>
          </a:xfrm>
          <a:prstGeom prst="rect">
            <a:avLst/>
          </a:prstGeom>
        </p:spPr>
      </p:pic>
      <p:pic>
        <p:nvPicPr>
          <p:cNvPr id="14" name="Image 13">
            <a:extLst>
              <a:ext uri="{FF2B5EF4-FFF2-40B4-BE49-F238E27FC236}">
                <a16:creationId xmlns:a16="http://schemas.microsoft.com/office/drawing/2014/main" id="{FDDE5D14-DF75-8361-9FF0-7F29F1C264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807" y="6814894"/>
            <a:ext cx="6845076" cy="2082906"/>
          </a:xfrm>
          <a:prstGeom prst="rect">
            <a:avLst/>
          </a:prstGeom>
        </p:spPr>
      </p:pic>
      <p:pic>
        <p:nvPicPr>
          <p:cNvPr id="16" name="Image 15">
            <a:extLst>
              <a:ext uri="{FF2B5EF4-FFF2-40B4-BE49-F238E27FC236}">
                <a16:creationId xmlns:a16="http://schemas.microsoft.com/office/drawing/2014/main" id="{1A41AC60-B074-8085-A12C-2353F08EBEEE}"/>
              </a:ext>
            </a:extLst>
          </p:cNvPr>
          <p:cNvPicPr>
            <a:picLocks noChangeAspect="1"/>
          </p:cNvPicPr>
          <p:nvPr/>
        </p:nvPicPr>
        <p:blipFill>
          <a:blip r:embed="rId5"/>
          <a:stretch>
            <a:fillRect/>
          </a:stretch>
        </p:blipFill>
        <p:spPr>
          <a:xfrm>
            <a:off x="7368983" y="6863019"/>
            <a:ext cx="6917995" cy="2311506"/>
          </a:xfrm>
          <a:prstGeom prst="rect">
            <a:avLst/>
          </a:prstGeom>
        </p:spPr>
      </p:pic>
      <p:sp>
        <p:nvSpPr>
          <p:cNvPr id="18" name="ZoneTexte 17">
            <a:extLst>
              <a:ext uri="{FF2B5EF4-FFF2-40B4-BE49-F238E27FC236}">
                <a16:creationId xmlns:a16="http://schemas.microsoft.com/office/drawing/2014/main" id="{30591678-6542-2202-C4F3-D3334899D426}"/>
              </a:ext>
            </a:extLst>
          </p:cNvPr>
          <p:cNvSpPr txBox="1"/>
          <p:nvPr/>
        </p:nvSpPr>
        <p:spPr>
          <a:xfrm>
            <a:off x="1471511" y="1867765"/>
            <a:ext cx="8499378" cy="461665"/>
          </a:xfrm>
          <a:prstGeom prst="rect">
            <a:avLst/>
          </a:prstGeom>
          <a:noFill/>
        </p:spPr>
        <p:txBody>
          <a:bodyPr wrap="none" rtlCol="0">
            <a:spAutoFit/>
          </a:bodyPr>
          <a:lstStyle/>
          <a:p>
            <a:r>
              <a:rPr lang="fr-FR" sz="2400" dirty="0">
                <a:latin typeface="Times New Roman" panose="02020603050405020304" pitchFamily="18" charset="0"/>
                <a:cs typeface="Times New Roman" panose="02020603050405020304" pitchFamily="18" charset="0"/>
              </a:rPr>
              <a:t>Le comportement des clients par rapport aux variables qualitatives</a:t>
            </a:r>
          </a:p>
        </p:txBody>
      </p:sp>
    </p:spTree>
    <p:extLst>
      <p:ext uri="{BB962C8B-B14F-4D97-AF65-F5344CB8AC3E}">
        <p14:creationId xmlns:p14="http://schemas.microsoft.com/office/powerpoint/2010/main" val="3666578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913814" y="-1867766"/>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ZoneTexte 11">
            <a:extLst>
              <a:ext uri="{FF2B5EF4-FFF2-40B4-BE49-F238E27FC236}">
                <a16:creationId xmlns:a16="http://schemas.microsoft.com/office/drawing/2014/main" id="{CA25E667-49F5-F033-B033-B32C195A9027}"/>
              </a:ext>
            </a:extLst>
          </p:cNvPr>
          <p:cNvSpPr txBox="1"/>
          <p:nvPr/>
        </p:nvSpPr>
        <p:spPr>
          <a:xfrm>
            <a:off x="3505200" y="284700"/>
            <a:ext cx="9032817" cy="953915"/>
          </a:xfrm>
          <a:prstGeom prst="rect">
            <a:avLst/>
          </a:prstGeom>
          <a:noFill/>
        </p:spPr>
        <p:txBody>
          <a:bodyPr wrap="square" rtlCol="0">
            <a:spAutoFit/>
          </a:bodyPr>
          <a:lstStyle/>
          <a:p>
            <a:pPr algn="ctr">
              <a:lnSpc>
                <a:spcPts val="7151"/>
              </a:lnSpc>
              <a:spcBef>
                <a:spcPct val="0"/>
              </a:spcBef>
            </a:pPr>
            <a:r>
              <a:rPr lang="fr-FR" sz="5108" dirty="0">
                <a:solidFill>
                  <a:schemeClr val="accent1"/>
                </a:solidFill>
                <a:latin typeface="Open Sans Extra Bold"/>
              </a:rPr>
              <a:t>ANALYSE DES DONNEES</a:t>
            </a:r>
          </a:p>
        </p:txBody>
      </p:sp>
      <p:sp>
        <p:nvSpPr>
          <p:cNvPr id="27" name="ZoneTexte 26">
            <a:extLst>
              <a:ext uri="{FF2B5EF4-FFF2-40B4-BE49-F238E27FC236}">
                <a16:creationId xmlns:a16="http://schemas.microsoft.com/office/drawing/2014/main" id="{6D089F26-1339-7C0C-D894-F78C9C0DFBF9}"/>
              </a:ext>
            </a:extLst>
          </p:cNvPr>
          <p:cNvSpPr txBox="1"/>
          <p:nvPr/>
        </p:nvSpPr>
        <p:spPr>
          <a:xfrm>
            <a:off x="2230419" y="1537609"/>
            <a:ext cx="6425023" cy="461665"/>
          </a:xfrm>
          <a:prstGeom prst="rect">
            <a:avLst/>
          </a:prstGeom>
          <a:noFill/>
        </p:spPr>
        <p:txBody>
          <a:bodyPr wrap="square" rtlCol="0">
            <a:spAutoFit/>
          </a:bodyPr>
          <a:lstStyle/>
          <a:p>
            <a:r>
              <a:rPr lang="fr-FR" sz="2400" dirty="0">
                <a:latin typeface="Times New Roman" panose="02020603050405020304" pitchFamily="18" charset="0"/>
                <a:cs typeface="Times New Roman" panose="02020603050405020304" pitchFamily="18" charset="0"/>
              </a:rPr>
              <a:t>Les variables catégorielle</a:t>
            </a:r>
          </a:p>
        </p:txBody>
      </p:sp>
      <p:pic>
        <p:nvPicPr>
          <p:cNvPr id="9" name="Image 8">
            <a:extLst>
              <a:ext uri="{FF2B5EF4-FFF2-40B4-BE49-F238E27FC236}">
                <a16:creationId xmlns:a16="http://schemas.microsoft.com/office/drawing/2014/main" id="{2F08EF91-B596-78D3-0C88-A312AE400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955" y="2118667"/>
            <a:ext cx="9753600" cy="3702240"/>
          </a:xfrm>
          <a:prstGeom prst="rect">
            <a:avLst/>
          </a:prstGeom>
        </p:spPr>
      </p:pic>
      <p:sp>
        <p:nvSpPr>
          <p:cNvPr id="16" name="ZoneTexte 15">
            <a:extLst>
              <a:ext uri="{FF2B5EF4-FFF2-40B4-BE49-F238E27FC236}">
                <a16:creationId xmlns:a16="http://schemas.microsoft.com/office/drawing/2014/main" id="{1C1CD9B1-F4FE-2E76-4DFE-F34CED24C29A}"/>
              </a:ext>
            </a:extLst>
          </p:cNvPr>
          <p:cNvSpPr txBox="1"/>
          <p:nvPr/>
        </p:nvSpPr>
        <p:spPr>
          <a:xfrm>
            <a:off x="381000" y="6071809"/>
            <a:ext cx="14020800" cy="3046988"/>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Notons : </a:t>
            </a:r>
          </a:p>
          <a:p>
            <a:pPr marL="285750" indent="-285750">
              <a:buFont typeface="Wingdings" panose="05000000000000000000" pitchFamily="2" charset="2"/>
              <a:buChar char="§"/>
            </a:pPr>
            <a:r>
              <a:rPr lang="fr-FR" sz="2400" dirty="0">
                <a:latin typeface="Times New Roman" panose="02020603050405020304" pitchFamily="18" charset="0"/>
                <a:cs typeface="Times New Roman" panose="02020603050405020304" pitchFamily="18" charset="0"/>
              </a:rPr>
              <a:t>La banque a une clientèle dans trois pays (France, Espagne et Allemagne). La plupart des clients se trouvent en France.</a:t>
            </a:r>
          </a:p>
          <a:p>
            <a:pPr marL="285750" indent="-285750">
              <a:buFont typeface="Wingdings" panose="05000000000000000000" pitchFamily="2" charset="2"/>
              <a:buChar char="§"/>
            </a:pPr>
            <a:r>
              <a:rPr lang="fr-FR" sz="2400" dirty="0">
                <a:latin typeface="Times New Roman" panose="02020603050405020304" pitchFamily="18" charset="0"/>
                <a:cs typeface="Times New Roman" panose="02020603050405020304" pitchFamily="18" charset="0"/>
              </a:rPr>
              <a:t>Il y a plus d'hommes que de femmes parmi les clients,</a:t>
            </a:r>
          </a:p>
          <a:p>
            <a:pPr marL="285750" indent="-285750">
              <a:buFont typeface="Wingdings" panose="05000000000000000000" pitchFamily="2" charset="2"/>
              <a:buChar char="§"/>
            </a:pPr>
            <a:r>
              <a:rPr lang="fr-FR" sz="2400" dirty="0">
                <a:latin typeface="Times New Roman" panose="02020603050405020304" pitchFamily="18" charset="0"/>
                <a:cs typeface="Times New Roman" panose="02020603050405020304" pitchFamily="18" charset="0"/>
              </a:rPr>
              <a:t>Seul un faible pourcentage quitte la banque au cours de la première année. </a:t>
            </a:r>
          </a:p>
          <a:p>
            <a:pPr marL="285750" indent="-285750">
              <a:buFont typeface="Wingdings" panose="05000000000000000000" pitchFamily="2" charset="2"/>
              <a:buChar char="§"/>
            </a:pPr>
            <a:r>
              <a:rPr lang="fr-FR" sz="2400" dirty="0">
                <a:latin typeface="Times New Roman" panose="02020603050405020304" pitchFamily="18" charset="0"/>
                <a:cs typeface="Times New Roman" panose="02020603050405020304" pitchFamily="18" charset="0"/>
              </a:rPr>
              <a:t>La plupart des clients ont acheté 1 ou 2 produits, tandis qu'une petite partie en a acheté 3 ou 4,</a:t>
            </a:r>
          </a:p>
          <a:p>
            <a:pPr marL="285750" indent="-285750">
              <a:buFont typeface="Wingdings" panose="05000000000000000000" pitchFamily="2" charset="2"/>
              <a:buChar char="§"/>
            </a:pPr>
            <a:r>
              <a:rPr lang="fr-FR" sz="2400" dirty="0">
                <a:latin typeface="Times New Roman" panose="02020603050405020304" pitchFamily="18" charset="0"/>
                <a:cs typeface="Times New Roman" panose="02020603050405020304" pitchFamily="18" charset="0"/>
              </a:rPr>
              <a:t>Une majorité significative de clients possède une carte de crédit, et</a:t>
            </a:r>
          </a:p>
          <a:p>
            <a:pPr marL="285750" indent="-285750">
              <a:buFont typeface="Wingdings" panose="05000000000000000000" pitchFamily="2" charset="2"/>
              <a:buChar char="§"/>
            </a:pPr>
            <a:r>
              <a:rPr lang="fr-FR" sz="2400" dirty="0">
                <a:latin typeface="Times New Roman" panose="02020603050405020304" pitchFamily="18" charset="0"/>
                <a:cs typeface="Times New Roman" panose="02020603050405020304" pitchFamily="18" charset="0"/>
              </a:rPr>
              <a:t>Près de 50 % des clients ne sont pas actifs.</a:t>
            </a:r>
          </a:p>
        </p:txBody>
      </p:sp>
      <p:sp>
        <p:nvSpPr>
          <p:cNvPr id="17" name="ZoneTexte 16">
            <a:extLst>
              <a:ext uri="{FF2B5EF4-FFF2-40B4-BE49-F238E27FC236}">
                <a16:creationId xmlns:a16="http://schemas.microsoft.com/office/drawing/2014/main" id="{7ECF2203-1B48-DAEA-140A-CB52B9FB029A}"/>
              </a:ext>
            </a:extLst>
          </p:cNvPr>
          <p:cNvSpPr txBox="1"/>
          <p:nvPr/>
        </p:nvSpPr>
        <p:spPr>
          <a:xfrm>
            <a:off x="16933" y="9563286"/>
            <a:ext cx="14020800" cy="461665"/>
          </a:xfrm>
          <a:prstGeom prst="rect">
            <a:avLst/>
          </a:prstGeom>
          <a:noFill/>
        </p:spPr>
        <p:txBody>
          <a:bodyPr wrap="square" rtlCol="0">
            <a:spAutoFit/>
          </a:bodyPr>
          <a:lstStyle/>
          <a:p>
            <a:r>
              <a:rPr lang="fr-FR" sz="2400" dirty="0">
                <a:latin typeface="Times New Roman" panose="02020603050405020304" pitchFamily="18" charset="0"/>
                <a:cs typeface="Times New Roman" panose="02020603050405020304" pitchFamily="18" charset="0"/>
              </a:rPr>
              <a:t>Cependant avant de passer à la modélisation, nous allons diviser notre jeu de données en train et test</a:t>
            </a:r>
          </a:p>
        </p:txBody>
      </p:sp>
    </p:spTree>
    <p:extLst>
      <p:ext uri="{BB962C8B-B14F-4D97-AF65-F5344CB8AC3E}">
        <p14:creationId xmlns:p14="http://schemas.microsoft.com/office/powerpoint/2010/main" val="1564062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061529" y="2937389"/>
            <a:ext cx="12164941" cy="3653911"/>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332775" y="3267746"/>
            <a:ext cx="11622449" cy="2053832"/>
          </a:xfrm>
          <a:prstGeom prst="rect">
            <a:avLst/>
          </a:prstGeom>
        </p:spPr>
        <p:txBody>
          <a:bodyPr lIns="0" tIns="0" rIns="0" bIns="0" rtlCol="0" anchor="t">
            <a:spAutoFit/>
          </a:bodyPr>
          <a:lstStyle/>
          <a:p>
            <a:pPr marL="0" lvl="0" indent="0" algn="ctr">
              <a:lnSpc>
                <a:spcPts val="18560"/>
              </a:lnSpc>
              <a:spcBef>
                <a:spcPct val="0"/>
              </a:spcBef>
            </a:pPr>
            <a:r>
              <a:rPr lang="en-US" sz="8000" dirty="0" err="1">
                <a:solidFill>
                  <a:srgbClr val="FFFFFF"/>
                </a:solidFill>
                <a:latin typeface="Open Sans Extra Bold"/>
              </a:rPr>
              <a:t>Modélisation</a:t>
            </a:r>
            <a:endParaRPr lang="en-US" sz="8000" dirty="0">
              <a:solidFill>
                <a:srgbClr val="FFFFFF"/>
              </a:solidFill>
              <a:latin typeface="Open Sans Extra Bold"/>
            </a:endParaRPr>
          </a:p>
        </p:txBody>
      </p:sp>
    </p:spTree>
    <p:extLst>
      <p:ext uri="{BB962C8B-B14F-4D97-AF65-F5344CB8AC3E}">
        <p14:creationId xmlns:p14="http://schemas.microsoft.com/office/powerpoint/2010/main" val="58614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396346" y="-1802669"/>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609132" y="2128374"/>
            <a:ext cx="10659068" cy="6463308"/>
          </a:xfrm>
          <a:prstGeom prst="rect">
            <a:avLst/>
          </a:prstGeom>
        </p:spPr>
        <p:txBody>
          <a:bodyPr wrap="square" lIns="0" tIns="0" rIns="0" bIns="0" rtlCol="0" anchor="t">
            <a:spAutoFit/>
          </a:bodyPr>
          <a:lstStyle/>
          <a:p>
            <a:pPr marL="342900" indent="-342900" algn="just">
              <a:lnSpc>
                <a:spcPts val="2843"/>
              </a:lnSpc>
              <a:spcBef>
                <a:spcPct val="0"/>
              </a:spcBef>
              <a:buFont typeface="Wingdings" panose="05000000000000000000" pitchFamily="2" charset="2"/>
              <a:buChar char="q"/>
            </a:pPr>
            <a:r>
              <a:rPr lang="fr-FR" sz="2400" b="1" u="none" strike="noStrike" spc="-40" dirty="0">
                <a:latin typeface="Times New Roman" panose="02020603050405020304" pitchFamily="18" charset="0"/>
                <a:cs typeface="Times New Roman" panose="02020603050405020304" pitchFamily="18" charset="0"/>
              </a:rPr>
              <a:t>Encodage des Variables Catégorielles :  </a:t>
            </a:r>
            <a:r>
              <a:rPr lang="fr-FR" sz="2400" u="none" strike="noStrike" spc="-40" dirty="0">
                <a:latin typeface="Times New Roman" panose="02020603050405020304" pitchFamily="18" charset="0"/>
                <a:cs typeface="Times New Roman" panose="02020603050405020304" pitchFamily="18" charset="0"/>
              </a:rPr>
              <a:t>les modèles</a:t>
            </a:r>
            <a:r>
              <a:rPr lang="fr-FR" sz="2400" b="1" u="none" strike="noStrike" spc="-40"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de machine Learning travaillent généralement avec des données numériques. Il est donc nécessaire de convertir les variables catégorielles en variables numériques</a:t>
            </a:r>
            <a:r>
              <a:rPr lang="fr-FR" sz="2400" b="1" spc="-40" dirty="0">
                <a:latin typeface="Times New Roman" panose="02020603050405020304" pitchFamily="18" charset="0"/>
                <a:cs typeface="Times New Roman" panose="02020603050405020304" pitchFamily="18" charset="0"/>
              </a:rPr>
              <a:t>, </a:t>
            </a:r>
            <a:r>
              <a:rPr lang="fr-FR" sz="2400" spc="-40" dirty="0">
                <a:latin typeface="Times New Roman" panose="02020603050405020304" pitchFamily="18" charset="0"/>
                <a:cs typeface="Times New Roman" panose="02020603050405020304" pitchFamily="18" charset="0"/>
              </a:rPr>
              <a:t>dans notre base les variables </a:t>
            </a:r>
            <a:r>
              <a:rPr lang="fr-FR" sz="2400" b="1" spc="-40" dirty="0">
                <a:latin typeface="Times New Roman" panose="02020603050405020304" pitchFamily="18" charset="0"/>
                <a:cs typeface="Times New Roman" panose="02020603050405020304" pitchFamily="18" charset="0"/>
              </a:rPr>
              <a:t>gender</a:t>
            </a:r>
            <a:r>
              <a:rPr lang="fr-FR" sz="2400" spc="-40" dirty="0">
                <a:latin typeface="Times New Roman" panose="02020603050405020304" pitchFamily="18" charset="0"/>
                <a:cs typeface="Times New Roman" panose="02020603050405020304" pitchFamily="18" charset="0"/>
              </a:rPr>
              <a:t> et </a:t>
            </a:r>
            <a:r>
              <a:rPr lang="fr-FR" sz="2400" b="1" spc="-40" dirty="0">
                <a:latin typeface="Times New Roman" panose="02020603050405020304" pitchFamily="18" charset="0"/>
                <a:cs typeface="Times New Roman" panose="02020603050405020304" pitchFamily="18" charset="0"/>
              </a:rPr>
              <a:t>geography </a:t>
            </a:r>
            <a:r>
              <a:rPr lang="fr-FR" sz="2400" spc="-40" dirty="0">
                <a:latin typeface="Times New Roman" panose="02020603050405020304" pitchFamily="18" charset="0"/>
                <a:cs typeface="Times New Roman" panose="02020603050405020304" pitchFamily="18" charset="0"/>
              </a:rPr>
              <a:t>avec </a:t>
            </a:r>
            <a:r>
              <a:rPr lang="fr-FR" sz="2400" b="1" spc="-40" dirty="0">
                <a:latin typeface="Times New Roman" panose="02020603050405020304" pitchFamily="18" charset="0"/>
                <a:cs typeface="Times New Roman" panose="02020603050405020304" pitchFamily="18" charset="0"/>
              </a:rPr>
              <a:t>OneHotEncode </a:t>
            </a:r>
            <a:r>
              <a:rPr lang="fr-FR" sz="2400" dirty="0"/>
              <a:t>de </a:t>
            </a:r>
            <a:r>
              <a:rPr lang="fr-FR" sz="2400" b="1" dirty="0"/>
              <a:t>sklearn</a:t>
            </a:r>
            <a:endParaRPr lang="fr-FR" sz="2400" b="1" u="none" strike="noStrike" spc="-40" dirty="0">
              <a:latin typeface="Times New Roman" panose="02020603050405020304" pitchFamily="18" charset="0"/>
              <a:cs typeface="Times New Roman" panose="02020603050405020304" pitchFamily="18" charset="0"/>
            </a:endParaRPr>
          </a:p>
          <a:p>
            <a:pPr marL="342900" lvl="0" indent="-342900" algn="just">
              <a:lnSpc>
                <a:spcPts val="2843"/>
              </a:lnSpc>
              <a:spcBef>
                <a:spcPct val="0"/>
              </a:spcBef>
              <a:buFont typeface="Wingdings" panose="05000000000000000000" pitchFamily="2" charset="2"/>
              <a:buChar char="q"/>
            </a:pPr>
            <a:endParaRPr lang="fr-FR" sz="2400" b="1" spc="-40" dirty="0">
              <a:solidFill>
                <a:srgbClr val="051D40"/>
              </a:solidFill>
              <a:latin typeface="Times New Roman" panose="02020603050405020304" pitchFamily="18" charset="0"/>
              <a:cs typeface="Times New Roman" panose="02020603050405020304" pitchFamily="18" charset="0"/>
            </a:endParaRPr>
          </a:p>
          <a:p>
            <a:pPr marL="342900" lvl="0" indent="-342900" algn="just">
              <a:lnSpc>
                <a:spcPts val="2843"/>
              </a:lnSpc>
              <a:spcBef>
                <a:spcPct val="0"/>
              </a:spcBef>
              <a:buFont typeface="Wingdings" panose="05000000000000000000" pitchFamily="2" charset="2"/>
              <a:buChar char="q"/>
            </a:pPr>
            <a:r>
              <a:rPr lang="fr-FR" sz="2400" b="1" spc="-40" dirty="0">
                <a:solidFill>
                  <a:srgbClr val="051D40"/>
                </a:solidFill>
                <a:latin typeface="Times New Roman" panose="02020603050405020304" pitchFamily="18" charset="0"/>
                <a:cs typeface="Times New Roman" panose="02020603050405020304" pitchFamily="18" charset="0"/>
              </a:rPr>
              <a:t>Standardisations : </a:t>
            </a:r>
            <a:r>
              <a:rPr lang="fr-FR" sz="2400" spc="-40" dirty="0">
                <a:latin typeface="Times New Roman" panose="02020603050405020304" pitchFamily="18" charset="0"/>
                <a:cs typeface="Times New Roman" panose="02020603050405020304" pitchFamily="18" charset="0"/>
              </a:rPr>
              <a:t>les variables numériques de la base seront t</a:t>
            </a:r>
            <a:r>
              <a:rPr lang="fr-FR" sz="2400" dirty="0"/>
              <a:t>ransformer pour qu’elles aient une distribution similaire, ce qui est important car il y a des algorithmes sensibles à la distribution des données. Et on utilise </a:t>
            </a:r>
            <a:r>
              <a:rPr lang="fr-FR" sz="2400" b="1" dirty="0">
                <a:latin typeface="Times New Roman" panose="02020603050405020304" pitchFamily="18" charset="0"/>
                <a:cs typeface="Times New Roman" panose="02020603050405020304" pitchFamily="18" charset="0"/>
              </a:rPr>
              <a:t>StandardScaler(</a:t>
            </a:r>
            <a:r>
              <a:rPr lang="fr-FR" sz="2400" dirty="0"/>
              <a:t>) de </a:t>
            </a:r>
            <a:r>
              <a:rPr lang="fr-FR" sz="2400" b="1" dirty="0"/>
              <a:t>sklearn</a:t>
            </a:r>
          </a:p>
          <a:p>
            <a:pPr marL="342900" lvl="0" indent="-342900" algn="just">
              <a:lnSpc>
                <a:spcPts val="2843"/>
              </a:lnSpc>
              <a:spcBef>
                <a:spcPct val="0"/>
              </a:spcBef>
              <a:buFont typeface="Wingdings" panose="05000000000000000000" pitchFamily="2" charset="2"/>
              <a:buChar char="q"/>
            </a:pPr>
            <a:endParaRPr lang="fr-FR" sz="2400" b="1" u="none" strike="noStrike" spc="-40" dirty="0">
              <a:latin typeface="Times New Roman" panose="02020603050405020304" pitchFamily="18" charset="0"/>
              <a:cs typeface="Times New Roman" panose="02020603050405020304" pitchFamily="18" charset="0"/>
            </a:endParaRPr>
          </a:p>
          <a:p>
            <a:pPr lvl="0" algn="just">
              <a:lnSpc>
                <a:spcPts val="2843"/>
              </a:lnSpc>
              <a:spcBef>
                <a:spcPct val="0"/>
              </a:spcBef>
            </a:pPr>
            <a:endParaRPr lang="fr-FR" sz="2400" b="1" spc="-40" dirty="0">
              <a:latin typeface="Times New Roman" panose="02020603050405020304" pitchFamily="18" charset="0"/>
              <a:cs typeface="Times New Roman" panose="02020603050405020304" pitchFamily="18" charset="0"/>
            </a:endParaRPr>
          </a:p>
          <a:p>
            <a:pPr marL="342900" lvl="0" indent="-342900" algn="just">
              <a:lnSpc>
                <a:spcPts val="2843"/>
              </a:lnSpc>
              <a:spcBef>
                <a:spcPct val="0"/>
              </a:spcBef>
              <a:buFont typeface="Wingdings" panose="05000000000000000000" pitchFamily="2" charset="2"/>
              <a:buChar char="q"/>
            </a:pPr>
            <a:r>
              <a:rPr lang="fr-FR" sz="2400" b="1" u="none" strike="noStrike" spc="-40" dirty="0">
                <a:latin typeface="Times New Roman" panose="02020603050405020304" pitchFamily="18" charset="0"/>
                <a:cs typeface="Times New Roman" panose="02020603050405020304" pitchFamily="18" charset="0"/>
              </a:rPr>
              <a:t>Mise en échelle </a:t>
            </a:r>
            <a:r>
              <a:rPr lang="fr-FR" sz="2400" b="1" spc="-40" dirty="0">
                <a:latin typeface="Times New Roman" panose="02020603050405020304" pitchFamily="18" charset="0"/>
                <a:cs typeface="Times New Roman" panose="02020603050405020304" pitchFamily="18" charset="0"/>
              </a:rPr>
              <a:t>: </a:t>
            </a:r>
            <a:r>
              <a:rPr lang="fr-FR" sz="2400" dirty="0"/>
              <a:t>consiste à ajuster les valeurs des caractéristiques pour qu’elles soient pas déséquilibre dans les classe, ce qui est crucial pour les algorithmes basés sur la distance comme </a:t>
            </a:r>
            <a:r>
              <a:rPr lang="fr-FR" sz="2400" dirty="0" err="1"/>
              <a:t>k-NN</a:t>
            </a:r>
            <a:r>
              <a:rPr lang="fr-FR" sz="2400" dirty="0"/>
              <a:t>, SVM en utilisant </a:t>
            </a:r>
            <a:r>
              <a:rPr lang="fr-FR" sz="2400" b="1" dirty="0"/>
              <a:t>Smote </a:t>
            </a:r>
          </a:p>
          <a:p>
            <a:pPr lvl="0" algn="just">
              <a:lnSpc>
                <a:spcPts val="2843"/>
              </a:lnSpc>
              <a:spcBef>
                <a:spcPct val="0"/>
              </a:spcBef>
            </a:pPr>
            <a:endParaRPr lang="fr-FR" sz="2400" b="1" dirty="0"/>
          </a:p>
          <a:p>
            <a:pPr lvl="0" algn="just">
              <a:lnSpc>
                <a:spcPts val="2843"/>
              </a:lnSpc>
              <a:spcBef>
                <a:spcPct val="0"/>
              </a:spcBef>
            </a:pPr>
            <a:r>
              <a:rPr lang="fr-FR" sz="2400" dirty="0"/>
              <a:t>Ces transformations seront  pris en compte dans les pipeline des différents modèles </a:t>
            </a:r>
          </a:p>
          <a:p>
            <a:pPr lvl="0" algn="just">
              <a:lnSpc>
                <a:spcPts val="2843"/>
              </a:lnSpc>
              <a:spcBef>
                <a:spcPct val="0"/>
              </a:spcBef>
            </a:pPr>
            <a:endParaRPr lang="fr-FR" sz="2400" b="1" u="none" strike="noStrike" spc="-40" dirty="0">
              <a:latin typeface="Times New Roman" panose="02020603050405020304" pitchFamily="18" charset="0"/>
              <a:cs typeface="Times New Roman" panose="02020603050405020304" pitchFamily="18" charset="0"/>
            </a:endParaRPr>
          </a:p>
          <a:p>
            <a:pPr lvl="0" algn="just">
              <a:lnSpc>
                <a:spcPts val="2843"/>
              </a:lnSpc>
              <a:spcBef>
                <a:spcPct val="0"/>
              </a:spcBef>
            </a:pPr>
            <a:endParaRPr lang="fr-FR" sz="2400" b="1" spc="-40" dirty="0">
              <a:latin typeface="Times New Roman" panose="02020603050405020304" pitchFamily="18" charset="0"/>
              <a:cs typeface="Times New Roman" panose="02020603050405020304" pitchFamily="18" charset="0"/>
            </a:endParaRPr>
          </a:p>
        </p:txBody>
      </p:sp>
      <p:grpSp>
        <p:nvGrpSpPr>
          <p:cNvPr id="10" name="Group 10"/>
          <p:cNvGrpSpPr/>
          <p:nvPr/>
        </p:nvGrpSpPr>
        <p:grpSpPr>
          <a:xfrm>
            <a:off x="11963400" y="300249"/>
            <a:ext cx="6030842" cy="9598729"/>
            <a:chOff x="0" y="0"/>
            <a:chExt cx="8603361" cy="10286746"/>
          </a:xfrm>
        </p:grpSpPr>
        <p:sp>
          <p:nvSpPr>
            <p:cNvPr id="11" name="Freeform 11"/>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28002" r="-51461"/>
              </a:stretch>
            </a:blipFill>
          </p:spPr>
        </p:sp>
      </p:grpSp>
      <p:grpSp>
        <p:nvGrpSpPr>
          <p:cNvPr id="12" name="Group 12"/>
          <p:cNvGrpSpPr/>
          <p:nvPr/>
        </p:nvGrpSpPr>
        <p:grpSpPr>
          <a:xfrm>
            <a:off x="14700679" y="7074186"/>
            <a:ext cx="5946973" cy="59469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sp>
      <p:sp>
        <p:nvSpPr>
          <p:cNvPr id="31" name="TextBox 26">
            <a:extLst>
              <a:ext uri="{FF2B5EF4-FFF2-40B4-BE49-F238E27FC236}">
                <a16:creationId xmlns:a16="http://schemas.microsoft.com/office/drawing/2014/main" id="{5D1C76B3-9F7C-C8DA-900E-15E80E414D9B}"/>
              </a:ext>
            </a:extLst>
          </p:cNvPr>
          <p:cNvSpPr txBox="1"/>
          <p:nvPr/>
        </p:nvSpPr>
        <p:spPr>
          <a:xfrm>
            <a:off x="1092154" y="1139332"/>
            <a:ext cx="7453950" cy="879901"/>
          </a:xfrm>
          <a:prstGeom prst="rect">
            <a:avLst/>
          </a:prstGeom>
        </p:spPr>
        <p:txBody>
          <a:bodyPr lIns="0" tIns="0" rIns="0" bIns="0" rtlCol="0" anchor="t">
            <a:spAutoFit/>
          </a:bodyPr>
          <a:lstStyle/>
          <a:p>
            <a:pPr algn="ctr">
              <a:lnSpc>
                <a:spcPts val="7151"/>
              </a:lnSpc>
              <a:spcBef>
                <a:spcPct val="0"/>
              </a:spcBef>
            </a:pPr>
            <a:r>
              <a:rPr lang="fr-FR" sz="5108" dirty="0">
                <a:solidFill>
                  <a:schemeClr val="accent1"/>
                </a:solidFill>
                <a:latin typeface="Open Sans Extra Bold"/>
              </a:rPr>
              <a:t>Prétraitements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257657" y="1080092"/>
            <a:ext cx="17823592" cy="8826521"/>
            <a:chOff x="0" y="-38100"/>
            <a:chExt cx="1554321" cy="1407465"/>
          </a:xfrm>
        </p:grpSpPr>
        <p:sp>
          <p:nvSpPr>
            <p:cNvPr id="6" name="Freeform 6"/>
            <p:cNvSpPr/>
            <p:nvPr/>
          </p:nvSpPr>
          <p:spPr>
            <a:xfrm>
              <a:off x="0" y="-7431"/>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5105400" y="252491"/>
            <a:ext cx="7453950" cy="879901"/>
          </a:xfrm>
          <a:prstGeom prst="rect">
            <a:avLst/>
          </a:prstGeom>
        </p:spPr>
        <p:txBody>
          <a:bodyPr lIns="0" tIns="0" rIns="0" bIns="0" rtlCol="0" anchor="t">
            <a:spAutoFit/>
          </a:bodyPr>
          <a:lstStyle/>
          <a:p>
            <a:pPr marL="0" lvl="0" indent="0" algn="ctr">
              <a:lnSpc>
                <a:spcPts val="7151"/>
              </a:lnSpc>
              <a:spcBef>
                <a:spcPct val="0"/>
              </a:spcBef>
            </a:pPr>
            <a:r>
              <a:rPr lang="en-US" sz="5108" dirty="0" err="1">
                <a:solidFill>
                  <a:srgbClr val="FDFDFD"/>
                </a:solidFill>
                <a:latin typeface="Open Sans Extra Bold"/>
              </a:rPr>
              <a:t>Modélisations</a:t>
            </a:r>
            <a:endParaRPr lang="en-US" sz="5108" dirty="0">
              <a:solidFill>
                <a:srgbClr val="FDFDFD"/>
              </a:solidFill>
              <a:latin typeface="Open Sans Extra Bold"/>
            </a:endParaRPr>
          </a:p>
        </p:txBody>
      </p:sp>
      <p:sp>
        <p:nvSpPr>
          <p:cNvPr id="11" name="ZoneTexte 10">
            <a:extLst>
              <a:ext uri="{FF2B5EF4-FFF2-40B4-BE49-F238E27FC236}">
                <a16:creationId xmlns:a16="http://schemas.microsoft.com/office/drawing/2014/main" id="{D11FB9A5-4151-0197-FB2F-3A9E05897EE4}"/>
              </a:ext>
            </a:extLst>
          </p:cNvPr>
          <p:cNvSpPr txBox="1"/>
          <p:nvPr/>
        </p:nvSpPr>
        <p:spPr>
          <a:xfrm>
            <a:off x="671438" y="1417705"/>
            <a:ext cx="16945124" cy="5047536"/>
          </a:xfrm>
          <a:prstGeom prst="rect">
            <a:avLst/>
          </a:prstGeom>
          <a:noFill/>
        </p:spPr>
        <p:txBody>
          <a:bodyPr wrap="square">
            <a:spAutoFit/>
          </a:bodyPr>
          <a:lstStyle/>
          <a:p>
            <a:pPr algn="just">
              <a:lnSpc>
                <a:spcPct val="150000"/>
              </a:lnSpc>
            </a:pPr>
            <a:r>
              <a:rPr lang="fr-FR" sz="2300" dirty="0">
                <a:latin typeface="Times New Roman" panose="02020603050405020304" pitchFamily="18" charset="0"/>
                <a:cs typeface="Times New Roman" panose="02020603050405020304" pitchFamily="18" charset="0"/>
              </a:rPr>
              <a:t>Dans notre étude,  nous avons utilisés plusieurs modèles où pour chaque modèle suivants on a créer un pipeline en faisant appel à la mise en échelle avec smote et  différents transformations nécessaire puis nous entrainons les données d ’entrainement sur le pipeline. Les paramètre '</a:t>
            </a:r>
            <a:r>
              <a:rPr lang="fr-FR" sz="2300" dirty="0" err="1">
                <a:latin typeface="Times New Roman" panose="02020603050405020304" pitchFamily="18" charset="0"/>
                <a:cs typeface="Times New Roman" panose="02020603050405020304" pitchFamily="18" charset="0"/>
              </a:rPr>
              <a:t>smote__k_neighbors</a:t>
            </a:r>
            <a:r>
              <a:rPr lang="fr-FR" sz="2300" dirty="0">
                <a:latin typeface="Times New Roman" panose="02020603050405020304" pitchFamily="18" charset="0"/>
                <a:cs typeface="Times New Roman" panose="02020603050405020304" pitchFamily="18" charset="0"/>
              </a:rPr>
              <a:t>’ et '</a:t>
            </a:r>
            <a:r>
              <a:rPr lang="fr-FR" sz="2300" dirty="0" err="1">
                <a:latin typeface="Times New Roman" panose="02020603050405020304" pitchFamily="18" charset="0"/>
                <a:cs typeface="Times New Roman" panose="02020603050405020304" pitchFamily="18" charset="0"/>
              </a:rPr>
              <a:t>smote__sampling_strategy</a:t>
            </a:r>
            <a:r>
              <a:rPr lang="fr-FR" sz="2300" dirty="0">
                <a:latin typeface="Times New Roman" panose="02020603050405020304" pitchFamily="18" charset="0"/>
                <a:cs typeface="Times New Roman" panose="02020603050405020304" pitchFamily="18" charset="0"/>
              </a:rPr>
              <a:t>’  on été utilisés respectivement  pour assurer la gestion des déséquilibres des classes et  contrôler le ratio entre les classes minoritaires et majoritaires après l'application de SMOTE et d’autres paramètres qui sont spécifique par modèle d’après la littérature. De plus l’identification des meilleurs paramètres va permettre d’optimiser le pipeline pour chaque algorithme et </a:t>
            </a:r>
            <a:r>
              <a:rPr lang="fr-FR" sz="2300" dirty="0" err="1">
                <a:latin typeface="Times New Roman" panose="02020603050405020304" pitchFamily="18" charset="0"/>
                <a:cs typeface="Times New Roman" panose="02020603050405020304" pitchFamily="18" charset="0"/>
              </a:rPr>
              <a:t>réssortir</a:t>
            </a:r>
            <a:r>
              <a:rPr lang="fr-FR" sz="2300" dirty="0">
                <a:latin typeface="Times New Roman" panose="02020603050405020304" pitchFamily="18" charset="0"/>
                <a:cs typeface="Times New Roman" panose="02020603050405020304" pitchFamily="18" charset="0"/>
              </a:rPr>
              <a:t> les performances après réentrainement sur les données. Ainsi chaque modèle nous allons présentés les performances obtenues après optimisations sur le train et le test :</a:t>
            </a:r>
          </a:p>
          <a:p>
            <a:endParaRPr lang="fr-FR"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fr-FR" sz="2400" b="1" dirty="0">
                <a:solidFill>
                  <a:schemeClr val="tx2"/>
                </a:solidFill>
                <a:latin typeface="Times New Roman" panose="02020603050405020304" pitchFamily="18" charset="0"/>
                <a:cs typeface="Times New Roman" panose="02020603050405020304" pitchFamily="18" charset="0"/>
              </a:rPr>
              <a:t>Réseau de neurones artificiels (RNA)</a:t>
            </a:r>
          </a:p>
          <a:p>
            <a:pPr marL="800100" lvl="1" indent="-342900" algn="just">
              <a:buFont typeface="Arial" panose="020B0604020202020204" pitchFamily="34" charset="0"/>
              <a:buChar char="•"/>
            </a:pPr>
            <a:endParaRPr lang="fr-FR" sz="2200" dirty="0">
              <a:latin typeface="Times New Roman" panose="02020603050405020304" pitchFamily="18" charset="0"/>
              <a:cs typeface="Times New Roman" panose="02020603050405020304" pitchFamily="18" charset="0"/>
            </a:endParaRPr>
          </a:p>
        </p:txBody>
      </p:sp>
      <p:grpSp>
        <p:nvGrpSpPr>
          <p:cNvPr id="37" name="Groupe 36">
            <a:extLst>
              <a:ext uri="{FF2B5EF4-FFF2-40B4-BE49-F238E27FC236}">
                <a16:creationId xmlns:a16="http://schemas.microsoft.com/office/drawing/2014/main" id="{060A0846-636B-4C60-829D-2A88A8EEB89D}"/>
              </a:ext>
            </a:extLst>
          </p:cNvPr>
          <p:cNvGrpSpPr/>
          <p:nvPr/>
        </p:nvGrpSpPr>
        <p:grpSpPr>
          <a:xfrm>
            <a:off x="2445542" y="5773137"/>
            <a:ext cx="14271040" cy="4005907"/>
            <a:chOff x="2569160" y="4632581"/>
            <a:chExt cx="14271040" cy="4324361"/>
          </a:xfrm>
        </p:grpSpPr>
        <p:grpSp>
          <p:nvGrpSpPr>
            <p:cNvPr id="38" name="Group 16">
              <a:extLst>
                <a:ext uri="{FF2B5EF4-FFF2-40B4-BE49-F238E27FC236}">
                  <a16:creationId xmlns:a16="http://schemas.microsoft.com/office/drawing/2014/main" id="{F90420E2-638D-1257-746B-FAA7C563DF54}"/>
                </a:ext>
              </a:extLst>
            </p:cNvPr>
            <p:cNvGrpSpPr/>
            <p:nvPr/>
          </p:nvGrpSpPr>
          <p:grpSpPr>
            <a:xfrm>
              <a:off x="2569160" y="5143500"/>
              <a:ext cx="14271040" cy="3813442"/>
              <a:chOff x="0" y="0"/>
              <a:chExt cx="2999100" cy="868800"/>
            </a:xfrm>
          </p:grpSpPr>
          <p:sp>
            <p:nvSpPr>
              <p:cNvPr id="46" name="Freeform 17">
                <a:extLst>
                  <a:ext uri="{FF2B5EF4-FFF2-40B4-BE49-F238E27FC236}">
                    <a16:creationId xmlns:a16="http://schemas.microsoft.com/office/drawing/2014/main" id="{24723A6E-D525-8366-2F6E-7ED3E58226B6}"/>
                  </a:ext>
                </a:extLst>
              </p:cNvPr>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chemeClr val="accent1"/>
              </a:solidFill>
            </p:spPr>
          </p:sp>
          <p:sp>
            <p:nvSpPr>
              <p:cNvPr id="47" name="TextBox 18">
                <a:extLst>
                  <a:ext uri="{FF2B5EF4-FFF2-40B4-BE49-F238E27FC236}">
                    <a16:creationId xmlns:a16="http://schemas.microsoft.com/office/drawing/2014/main" id="{E71341D9-1152-3B8F-083B-1BFE3920C7AE}"/>
                  </a:ext>
                </a:extLst>
              </p:cNvPr>
              <p:cNvSpPr txBox="1"/>
              <p:nvPr/>
            </p:nvSpPr>
            <p:spPr>
              <a:xfrm>
                <a:off x="0" y="-38100"/>
                <a:ext cx="2999100" cy="906900"/>
              </a:xfrm>
              <a:prstGeom prst="rect">
                <a:avLst/>
              </a:prstGeom>
            </p:spPr>
            <p:txBody>
              <a:bodyPr lIns="50800" tIns="50800" rIns="50800" bIns="50800" rtlCol="0" anchor="ctr"/>
              <a:lstStyle/>
              <a:p>
                <a:pPr algn="ctr">
                  <a:lnSpc>
                    <a:spcPts val="2659"/>
                  </a:lnSpc>
                </a:pPr>
                <a:endParaRPr/>
              </a:p>
            </p:txBody>
          </p:sp>
        </p:grpSp>
        <p:grpSp>
          <p:nvGrpSpPr>
            <p:cNvPr id="39" name="Group 22">
              <a:extLst>
                <a:ext uri="{FF2B5EF4-FFF2-40B4-BE49-F238E27FC236}">
                  <a16:creationId xmlns:a16="http://schemas.microsoft.com/office/drawing/2014/main" id="{7A8F1C32-57CE-A6B6-31F9-005C66859E1D}"/>
                </a:ext>
              </a:extLst>
            </p:cNvPr>
            <p:cNvGrpSpPr/>
            <p:nvPr/>
          </p:nvGrpSpPr>
          <p:grpSpPr>
            <a:xfrm>
              <a:off x="4659352" y="4632581"/>
              <a:ext cx="2772169" cy="867963"/>
              <a:chOff x="-458019" y="-66675"/>
              <a:chExt cx="1013291" cy="317260"/>
            </a:xfrm>
          </p:grpSpPr>
          <p:sp>
            <p:nvSpPr>
              <p:cNvPr id="44" name="Freeform 23">
                <a:extLst>
                  <a:ext uri="{FF2B5EF4-FFF2-40B4-BE49-F238E27FC236}">
                    <a16:creationId xmlns:a16="http://schemas.microsoft.com/office/drawing/2014/main" id="{A6EE039E-7731-B2B9-A9D5-5A771A0688FF}"/>
                  </a:ext>
                </a:extLst>
              </p:cNvPr>
              <p:cNvSpPr/>
              <p:nvPr/>
            </p:nvSpPr>
            <p:spPr>
              <a:xfrm>
                <a:off x="-458019"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45" name="TextBox 24">
                <a:extLst>
                  <a:ext uri="{FF2B5EF4-FFF2-40B4-BE49-F238E27FC236}">
                    <a16:creationId xmlns:a16="http://schemas.microsoft.com/office/drawing/2014/main" id="{4CD08D8F-0AF7-6E90-D54D-202223954E8E}"/>
                  </a:ext>
                </a:extLst>
              </p:cNvPr>
              <p:cNvSpPr txBox="1"/>
              <p:nvPr/>
            </p:nvSpPr>
            <p:spPr>
              <a:xfrm>
                <a:off x="-458019" y="-66675"/>
                <a:ext cx="1013291" cy="317260"/>
              </a:xfrm>
              <a:prstGeom prst="rect">
                <a:avLst/>
              </a:prstGeom>
            </p:spPr>
            <p:txBody>
              <a:bodyPr lIns="0" tIns="0" rIns="0" bIns="0" rtlCol="0" anchor="ctr"/>
              <a:lstStyle/>
              <a:p>
                <a:pPr algn="ctr"/>
                <a:r>
                  <a:rPr lang="fr-FR" sz="4400" dirty="0">
                    <a:solidFill>
                      <a:schemeClr val="bg1"/>
                    </a:solidFill>
                    <a:latin typeface="Times New Roman" panose="02020603050405020304" pitchFamily="18" charset="0"/>
                    <a:cs typeface="Times New Roman" panose="02020603050405020304" pitchFamily="18" charset="0"/>
                  </a:rPr>
                  <a:t>train</a:t>
                </a:r>
              </a:p>
            </p:txBody>
          </p:sp>
        </p:grpSp>
        <p:sp>
          <p:nvSpPr>
            <p:cNvPr id="40" name="TextBox 29">
              <a:extLst>
                <a:ext uri="{FF2B5EF4-FFF2-40B4-BE49-F238E27FC236}">
                  <a16:creationId xmlns:a16="http://schemas.microsoft.com/office/drawing/2014/main" id="{8733A261-C244-84D8-96F6-2346753F5682}"/>
                </a:ext>
              </a:extLst>
            </p:cNvPr>
            <p:cNvSpPr txBox="1"/>
            <p:nvPr/>
          </p:nvSpPr>
          <p:spPr>
            <a:xfrm>
              <a:off x="3490223" y="5917431"/>
              <a:ext cx="4646830" cy="2521660"/>
            </a:xfrm>
            <a:prstGeom prst="rect">
              <a:avLst/>
            </a:prstGeom>
          </p:spPr>
          <p:txBody>
            <a:bodyPr wrap="square" lIns="0" tIns="0" rIns="0" bIns="0" rtlCol="0" anchor="t">
              <a:spAutoFit/>
            </a:bodyPr>
            <a:lstStyle/>
            <a:p>
              <a:pPr marL="0" lvl="0" indent="0" algn="ctr">
                <a:lnSpc>
                  <a:spcPts val="2334"/>
                </a:lnSpc>
                <a:spcBef>
                  <a:spcPct val="0"/>
                </a:spcBef>
              </a:pPr>
              <a:r>
                <a:rPr lang="en-US" sz="1667" u="none" strike="noStrike" spc="-33" dirty="0">
                  <a:solidFill>
                    <a:srgbClr val="FDFDFD"/>
                  </a:solidFill>
                  <a:latin typeface="Poppins"/>
                </a:rPr>
                <a:t> </a:t>
              </a:r>
              <a:r>
                <a:rPr lang="en-US" u="none" strike="noStrike" spc="-33" dirty="0">
                  <a:solidFill>
                    <a:srgbClr val="FDFDFD"/>
                  </a:solidFill>
                  <a:latin typeface="Times New Roman" panose="02020603050405020304" pitchFamily="18" charset="0"/>
                  <a:cs typeface="Times New Roman" panose="02020603050405020304" pitchFamily="18" charset="0"/>
                </a:rPr>
                <a:t>precision    recall  f1-score   support</a:t>
              </a:r>
            </a:p>
            <a:p>
              <a:pPr marL="0" lvl="0" indent="0" algn="ctr">
                <a:lnSpc>
                  <a:spcPts val="2334"/>
                </a:lnSpc>
                <a:spcBef>
                  <a:spcPct val="0"/>
                </a:spcBef>
              </a:pPr>
              <a:endParaRPr lang="en-US" u="none" strike="noStrike" spc="-33" dirty="0">
                <a:solidFill>
                  <a:srgbClr val="FDFDFD"/>
                </a:solidFill>
                <a:latin typeface="Times New Roman" panose="02020603050405020304" pitchFamily="18" charset="0"/>
                <a:cs typeface="Times New Roman" panose="02020603050405020304" pitchFamily="18" charset="0"/>
              </a:endParaRPr>
            </a:p>
            <a:p>
              <a:pPr marL="0" lvl="0" indent="0" algn="ctr">
                <a:lnSpc>
                  <a:spcPts val="2334"/>
                </a:lnSpc>
                <a:spcBef>
                  <a:spcPct val="0"/>
                </a:spcBef>
              </a:pPr>
              <a:r>
                <a:rPr lang="en-US" u="none" strike="noStrike" spc="-33" dirty="0">
                  <a:solidFill>
                    <a:srgbClr val="FDFDFD"/>
                  </a:solidFill>
                  <a:latin typeface="Times New Roman" panose="02020603050405020304" pitchFamily="18" charset="0"/>
                  <a:cs typeface="Times New Roman" panose="02020603050405020304" pitchFamily="18" charset="0"/>
                </a:rPr>
                <a:t>           0       0.92      0.87      0.90    104090</a:t>
              </a:r>
            </a:p>
            <a:p>
              <a:pPr marL="0" lvl="0" indent="0" algn="ctr">
                <a:lnSpc>
                  <a:spcPts val="2334"/>
                </a:lnSpc>
                <a:spcBef>
                  <a:spcPct val="0"/>
                </a:spcBef>
              </a:pPr>
              <a:r>
                <a:rPr lang="en-US" u="none" strike="noStrike" spc="-33" dirty="0">
                  <a:solidFill>
                    <a:srgbClr val="FDFDFD"/>
                  </a:solidFill>
                  <a:latin typeface="Times New Roman" panose="02020603050405020304" pitchFamily="18" charset="0"/>
                  <a:cs typeface="Times New Roman" panose="02020603050405020304" pitchFamily="18" charset="0"/>
                </a:rPr>
                <a:t>           1       0.60      0.74      0.66     27937</a:t>
              </a:r>
            </a:p>
            <a:p>
              <a:pPr marL="0" lvl="0" indent="0" algn="ctr">
                <a:lnSpc>
                  <a:spcPts val="2334"/>
                </a:lnSpc>
                <a:spcBef>
                  <a:spcPct val="0"/>
                </a:spcBef>
              </a:pPr>
              <a:endParaRPr lang="en-US" u="none" strike="noStrike" spc="-33" dirty="0">
                <a:solidFill>
                  <a:srgbClr val="FDFDFD"/>
                </a:solidFill>
                <a:latin typeface="Times New Roman" panose="02020603050405020304" pitchFamily="18" charset="0"/>
                <a:cs typeface="Times New Roman" panose="02020603050405020304" pitchFamily="18" charset="0"/>
              </a:endParaRPr>
            </a:p>
            <a:p>
              <a:pPr marL="0" lvl="0" indent="0" algn="ctr">
                <a:lnSpc>
                  <a:spcPts val="2334"/>
                </a:lnSpc>
                <a:spcBef>
                  <a:spcPct val="0"/>
                </a:spcBef>
              </a:pPr>
              <a:r>
                <a:rPr lang="en-US" u="none" strike="noStrike" spc="-33" dirty="0">
                  <a:solidFill>
                    <a:srgbClr val="FDFDFD"/>
                  </a:solidFill>
                  <a:latin typeface="Times New Roman" panose="02020603050405020304" pitchFamily="18" charset="0"/>
                  <a:cs typeface="Times New Roman" panose="02020603050405020304" pitchFamily="18" charset="0"/>
                </a:rPr>
                <a:t>    accuracy                           0.84    132027</a:t>
              </a:r>
            </a:p>
            <a:p>
              <a:pPr marL="0" lvl="0" indent="0" algn="ctr">
                <a:lnSpc>
                  <a:spcPts val="2334"/>
                </a:lnSpc>
                <a:spcBef>
                  <a:spcPct val="0"/>
                </a:spcBef>
              </a:pPr>
              <a:r>
                <a:rPr lang="en-US" u="none" strike="noStrike" spc="-33" dirty="0">
                  <a:solidFill>
                    <a:srgbClr val="FDFDFD"/>
                  </a:solidFill>
                  <a:latin typeface="Times New Roman" panose="02020603050405020304" pitchFamily="18" charset="0"/>
                  <a:cs typeface="Times New Roman" panose="02020603050405020304" pitchFamily="18" charset="0"/>
                </a:rPr>
                <a:t>   macro avg       0.76      0.80      0.78    132027</a:t>
              </a:r>
            </a:p>
            <a:p>
              <a:pPr marL="0" lvl="0" indent="0" algn="ctr">
                <a:lnSpc>
                  <a:spcPts val="2334"/>
                </a:lnSpc>
                <a:spcBef>
                  <a:spcPct val="0"/>
                </a:spcBef>
              </a:pPr>
              <a:r>
                <a:rPr lang="en-US" u="none" strike="noStrike" spc="-33" dirty="0">
                  <a:solidFill>
                    <a:srgbClr val="FDFDFD"/>
                  </a:solidFill>
                  <a:latin typeface="Times New Roman" panose="02020603050405020304" pitchFamily="18" charset="0"/>
                  <a:cs typeface="Times New Roman" panose="02020603050405020304" pitchFamily="18" charset="0"/>
                </a:rPr>
                <a:t>weighted avg       0.86      0.84      0.85    132027. </a:t>
              </a:r>
            </a:p>
          </p:txBody>
        </p:sp>
        <p:sp>
          <p:nvSpPr>
            <p:cNvPr id="41" name="TextBox 30">
              <a:extLst>
                <a:ext uri="{FF2B5EF4-FFF2-40B4-BE49-F238E27FC236}">
                  <a16:creationId xmlns:a16="http://schemas.microsoft.com/office/drawing/2014/main" id="{0012BCDE-298C-C33C-8390-8D029DA05546}"/>
                </a:ext>
              </a:extLst>
            </p:cNvPr>
            <p:cNvSpPr txBox="1"/>
            <p:nvPr/>
          </p:nvSpPr>
          <p:spPr>
            <a:xfrm>
              <a:off x="10510078" y="5866295"/>
              <a:ext cx="5108189" cy="2532250"/>
            </a:xfrm>
            <a:prstGeom prst="rect">
              <a:avLst/>
            </a:prstGeom>
          </p:spPr>
          <p:txBody>
            <a:bodyPr wrap="square" lIns="0" tIns="0" rIns="0" bIns="0" rtlCol="0" anchor="t">
              <a:spAutoFit/>
            </a:bodyPr>
            <a:lstStyle/>
            <a:p>
              <a:pPr algn="ctr">
                <a:lnSpc>
                  <a:spcPts val="2334"/>
                </a:lnSpc>
                <a:spcBef>
                  <a:spcPct val="0"/>
                </a:spcBef>
              </a:pPr>
              <a:r>
                <a:rPr lang="en-US" spc="-33" dirty="0">
                  <a:solidFill>
                    <a:srgbClr val="FDFDFD"/>
                  </a:solidFill>
                  <a:latin typeface="Times New Roman" panose="02020603050405020304" pitchFamily="18" charset="0"/>
                  <a:cs typeface="Times New Roman" panose="02020603050405020304" pitchFamily="18" charset="0"/>
                </a:rPr>
                <a:t> precision    recall  f1-score   support</a:t>
              </a:r>
            </a:p>
            <a:p>
              <a:pPr algn="ctr">
                <a:lnSpc>
                  <a:spcPts val="2334"/>
                </a:lnSpc>
                <a:spcBef>
                  <a:spcPct val="0"/>
                </a:spcBef>
              </a:pPr>
              <a:endParaRPr lang="en-US" spc="-33" dirty="0">
                <a:solidFill>
                  <a:srgbClr val="FDFDFD"/>
                </a:solidFill>
                <a:latin typeface="Times New Roman" panose="02020603050405020304" pitchFamily="18" charset="0"/>
                <a:cs typeface="Times New Roman" panose="02020603050405020304" pitchFamily="18" charset="0"/>
              </a:endParaRPr>
            </a:p>
            <a:p>
              <a:pPr algn="ctr">
                <a:lnSpc>
                  <a:spcPts val="2334"/>
                </a:lnSpc>
                <a:spcBef>
                  <a:spcPct val="0"/>
                </a:spcBef>
              </a:pPr>
              <a:r>
                <a:rPr lang="en-US" spc="-33" dirty="0">
                  <a:solidFill>
                    <a:srgbClr val="FDFDFD"/>
                  </a:solidFill>
                  <a:latin typeface="Times New Roman" panose="02020603050405020304" pitchFamily="18" charset="0"/>
                  <a:cs typeface="Times New Roman" panose="02020603050405020304" pitchFamily="18" charset="0"/>
                </a:rPr>
                <a:t>           0       0.92      0.87      0.90     26023</a:t>
              </a:r>
            </a:p>
            <a:p>
              <a:pPr algn="ctr">
                <a:lnSpc>
                  <a:spcPts val="2334"/>
                </a:lnSpc>
                <a:spcBef>
                  <a:spcPct val="0"/>
                </a:spcBef>
              </a:pPr>
              <a:r>
                <a:rPr lang="en-US" spc="-33" dirty="0">
                  <a:solidFill>
                    <a:srgbClr val="FDFDFD"/>
                  </a:solidFill>
                  <a:latin typeface="Times New Roman" panose="02020603050405020304" pitchFamily="18" charset="0"/>
                  <a:cs typeface="Times New Roman" panose="02020603050405020304" pitchFamily="18" charset="0"/>
                </a:rPr>
                <a:t>           1       0.60      0.73      0.66      6984</a:t>
              </a:r>
            </a:p>
            <a:p>
              <a:pPr algn="ctr">
                <a:lnSpc>
                  <a:spcPts val="2334"/>
                </a:lnSpc>
                <a:spcBef>
                  <a:spcPct val="0"/>
                </a:spcBef>
              </a:pPr>
              <a:endParaRPr lang="en-US" spc="-33" dirty="0">
                <a:solidFill>
                  <a:srgbClr val="FDFDFD"/>
                </a:solidFill>
                <a:latin typeface="Times New Roman" panose="02020603050405020304" pitchFamily="18" charset="0"/>
                <a:cs typeface="Times New Roman" panose="02020603050405020304" pitchFamily="18" charset="0"/>
              </a:endParaRPr>
            </a:p>
            <a:p>
              <a:pPr algn="ctr">
                <a:lnSpc>
                  <a:spcPts val="2334"/>
                </a:lnSpc>
                <a:spcBef>
                  <a:spcPct val="0"/>
                </a:spcBef>
              </a:pPr>
              <a:r>
                <a:rPr lang="en-US" spc="-33" dirty="0">
                  <a:solidFill>
                    <a:srgbClr val="FDFDFD"/>
                  </a:solidFill>
                  <a:latin typeface="Times New Roman" panose="02020603050405020304" pitchFamily="18" charset="0"/>
                  <a:cs typeface="Times New Roman" panose="02020603050405020304" pitchFamily="18" charset="0"/>
                </a:rPr>
                <a:t>    accuracy                           0.84     33007</a:t>
              </a:r>
            </a:p>
            <a:p>
              <a:pPr algn="ctr">
                <a:lnSpc>
                  <a:spcPts val="2334"/>
                </a:lnSpc>
                <a:spcBef>
                  <a:spcPct val="0"/>
                </a:spcBef>
              </a:pPr>
              <a:r>
                <a:rPr lang="en-US" spc="-33" dirty="0">
                  <a:solidFill>
                    <a:srgbClr val="FDFDFD"/>
                  </a:solidFill>
                  <a:latin typeface="Times New Roman" panose="02020603050405020304" pitchFamily="18" charset="0"/>
                  <a:cs typeface="Times New Roman" panose="02020603050405020304" pitchFamily="18" charset="0"/>
                </a:rPr>
                <a:t>   macro avg       0.76      0.80      0.78     33007</a:t>
              </a:r>
            </a:p>
            <a:p>
              <a:pPr algn="ctr">
                <a:lnSpc>
                  <a:spcPts val="2334"/>
                </a:lnSpc>
                <a:spcBef>
                  <a:spcPct val="0"/>
                </a:spcBef>
              </a:pPr>
              <a:r>
                <a:rPr lang="en-US" spc="-33" dirty="0">
                  <a:solidFill>
                    <a:srgbClr val="FDFDFD"/>
                  </a:solidFill>
                  <a:latin typeface="Times New Roman" panose="02020603050405020304" pitchFamily="18" charset="0"/>
                  <a:cs typeface="Times New Roman" panose="02020603050405020304" pitchFamily="18" charset="0"/>
                </a:rPr>
                <a:t>weighted avg       0.85      0.84      0.85     33007</a:t>
              </a:r>
              <a:r>
                <a:rPr lang="en-US" sz="1667" u="none" strike="noStrike" spc="-33" dirty="0">
                  <a:solidFill>
                    <a:srgbClr val="FDFDFD"/>
                  </a:solidFill>
                  <a:latin typeface="Poppins"/>
                </a:rPr>
                <a:t>. </a:t>
              </a:r>
            </a:p>
          </p:txBody>
        </p:sp>
        <p:sp>
          <p:nvSpPr>
            <p:cNvPr id="42" name="Freeform 26">
              <a:extLst>
                <a:ext uri="{FF2B5EF4-FFF2-40B4-BE49-F238E27FC236}">
                  <a16:creationId xmlns:a16="http://schemas.microsoft.com/office/drawing/2014/main" id="{425148FA-A8EF-44A5-38B1-8CE70BEB791C}"/>
                </a:ext>
              </a:extLst>
            </p:cNvPr>
            <p:cNvSpPr/>
            <p:nvPr/>
          </p:nvSpPr>
          <p:spPr>
            <a:xfrm>
              <a:off x="11655440" y="4814991"/>
              <a:ext cx="2670160" cy="685553"/>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43" name="TextBox 27">
              <a:extLst>
                <a:ext uri="{FF2B5EF4-FFF2-40B4-BE49-F238E27FC236}">
                  <a16:creationId xmlns:a16="http://schemas.microsoft.com/office/drawing/2014/main" id="{EB3810C2-38F6-E55E-6ED9-881C6A6D8A37}"/>
                </a:ext>
              </a:extLst>
            </p:cNvPr>
            <p:cNvSpPr txBox="1"/>
            <p:nvPr/>
          </p:nvSpPr>
          <p:spPr>
            <a:xfrm>
              <a:off x="11655440" y="4632581"/>
              <a:ext cx="2670160" cy="867963"/>
            </a:xfrm>
            <a:prstGeom prst="rect">
              <a:avLst/>
            </a:prstGeom>
          </p:spPr>
          <p:txBody>
            <a:bodyPr lIns="0" tIns="0" rIns="0" bIns="0" rtlCol="0" anchor="ctr"/>
            <a:lstStyle/>
            <a:p>
              <a:pPr lvl="0" indent="0" algn="ctr">
                <a:lnSpc>
                  <a:spcPts val="3480"/>
                </a:lnSpc>
                <a:spcBef>
                  <a:spcPct val="0"/>
                </a:spcBef>
              </a:pPr>
              <a:r>
                <a:rPr lang="en-US" sz="4400" dirty="0">
                  <a:solidFill>
                    <a:schemeClr val="bg1"/>
                  </a:solidFill>
                  <a:latin typeface="Times New Roman" panose="02020603050405020304" pitchFamily="18" charset="0"/>
                  <a:cs typeface="Times New Roman" panose="02020603050405020304" pitchFamily="18" charset="0"/>
                </a:rPr>
                <a:t>test</a:t>
              </a:r>
            </a:p>
          </p:txBody>
        </p:sp>
      </p:grpSp>
    </p:spTree>
    <p:extLst>
      <p:ext uri="{BB962C8B-B14F-4D97-AF65-F5344CB8AC3E}">
        <p14:creationId xmlns:p14="http://schemas.microsoft.com/office/powerpoint/2010/main" val="1153830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464408" y="793940"/>
            <a:ext cx="17591388" cy="9150160"/>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5235937" y="-85961"/>
            <a:ext cx="7453950" cy="879901"/>
          </a:xfrm>
          <a:prstGeom prst="rect">
            <a:avLst/>
          </a:prstGeom>
        </p:spPr>
        <p:txBody>
          <a:bodyPr lIns="0" tIns="0" rIns="0" bIns="0" rtlCol="0" anchor="t">
            <a:spAutoFit/>
          </a:bodyPr>
          <a:lstStyle/>
          <a:p>
            <a:pPr marL="0" lvl="0" indent="0" algn="ctr">
              <a:lnSpc>
                <a:spcPts val="7151"/>
              </a:lnSpc>
              <a:spcBef>
                <a:spcPct val="0"/>
              </a:spcBef>
            </a:pPr>
            <a:r>
              <a:rPr lang="en-US" sz="5108" dirty="0" err="1">
                <a:solidFill>
                  <a:srgbClr val="FDFDFD"/>
                </a:solidFill>
                <a:latin typeface="Open Sans Extra Bold"/>
              </a:rPr>
              <a:t>Modélisations</a:t>
            </a:r>
            <a:endParaRPr lang="en-US" sz="5108" dirty="0">
              <a:solidFill>
                <a:srgbClr val="FDFDFD"/>
              </a:solidFill>
              <a:latin typeface="Open Sans Extra Bold"/>
            </a:endParaRPr>
          </a:p>
        </p:txBody>
      </p:sp>
      <p:grpSp>
        <p:nvGrpSpPr>
          <p:cNvPr id="46" name="Groupe 45">
            <a:extLst>
              <a:ext uri="{FF2B5EF4-FFF2-40B4-BE49-F238E27FC236}">
                <a16:creationId xmlns:a16="http://schemas.microsoft.com/office/drawing/2014/main" id="{F5E83801-BC67-919D-6F9F-ED3E5AE27FF0}"/>
              </a:ext>
            </a:extLst>
          </p:cNvPr>
          <p:cNvGrpSpPr/>
          <p:nvPr/>
        </p:nvGrpSpPr>
        <p:grpSpPr>
          <a:xfrm>
            <a:off x="868981" y="1138613"/>
            <a:ext cx="14271040" cy="4075150"/>
            <a:chOff x="2569160" y="4632581"/>
            <a:chExt cx="14271040" cy="4324361"/>
          </a:xfrm>
        </p:grpSpPr>
        <p:grpSp>
          <p:nvGrpSpPr>
            <p:cNvPr id="33" name="Group 16">
              <a:extLst>
                <a:ext uri="{FF2B5EF4-FFF2-40B4-BE49-F238E27FC236}">
                  <a16:creationId xmlns:a16="http://schemas.microsoft.com/office/drawing/2014/main" id="{155C476E-6D5E-41CE-1479-87824CACEB9B}"/>
                </a:ext>
              </a:extLst>
            </p:cNvPr>
            <p:cNvGrpSpPr/>
            <p:nvPr/>
          </p:nvGrpSpPr>
          <p:grpSpPr>
            <a:xfrm>
              <a:off x="2569160" y="5143500"/>
              <a:ext cx="14271040" cy="3813442"/>
              <a:chOff x="0" y="0"/>
              <a:chExt cx="2999100" cy="868800"/>
            </a:xfrm>
          </p:grpSpPr>
          <p:sp>
            <p:nvSpPr>
              <p:cNvPr id="34" name="Freeform 17">
                <a:extLst>
                  <a:ext uri="{FF2B5EF4-FFF2-40B4-BE49-F238E27FC236}">
                    <a16:creationId xmlns:a16="http://schemas.microsoft.com/office/drawing/2014/main" id="{66F1C0C7-9B24-D88F-31AF-359F8B7B25B8}"/>
                  </a:ext>
                </a:extLst>
              </p:cNvPr>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chemeClr val="accent1"/>
              </a:solidFill>
            </p:spPr>
          </p:sp>
          <p:sp>
            <p:nvSpPr>
              <p:cNvPr id="35" name="TextBox 18">
                <a:extLst>
                  <a:ext uri="{FF2B5EF4-FFF2-40B4-BE49-F238E27FC236}">
                    <a16:creationId xmlns:a16="http://schemas.microsoft.com/office/drawing/2014/main" id="{FC48D88B-561D-C5DE-BE68-6D640B99A1CA}"/>
                  </a:ext>
                </a:extLst>
              </p:cNvPr>
              <p:cNvSpPr txBox="1"/>
              <p:nvPr/>
            </p:nvSpPr>
            <p:spPr>
              <a:xfrm>
                <a:off x="0" y="-38100"/>
                <a:ext cx="2999100" cy="906900"/>
              </a:xfrm>
              <a:prstGeom prst="rect">
                <a:avLst/>
              </a:prstGeom>
            </p:spPr>
            <p:txBody>
              <a:bodyPr lIns="50800" tIns="50800" rIns="50800" bIns="50800" rtlCol="0" anchor="ctr"/>
              <a:lstStyle/>
              <a:p>
                <a:pPr algn="ctr">
                  <a:lnSpc>
                    <a:spcPts val="2659"/>
                  </a:lnSpc>
                </a:pPr>
                <a:endParaRPr/>
              </a:p>
            </p:txBody>
          </p:sp>
        </p:grpSp>
        <p:grpSp>
          <p:nvGrpSpPr>
            <p:cNvPr id="36" name="Group 22">
              <a:extLst>
                <a:ext uri="{FF2B5EF4-FFF2-40B4-BE49-F238E27FC236}">
                  <a16:creationId xmlns:a16="http://schemas.microsoft.com/office/drawing/2014/main" id="{B77A4416-80BC-CB05-EF6A-9D40766B2919}"/>
                </a:ext>
              </a:extLst>
            </p:cNvPr>
            <p:cNvGrpSpPr/>
            <p:nvPr/>
          </p:nvGrpSpPr>
          <p:grpSpPr>
            <a:xfrm>
              <a:off x="4659352" y="4632581"/>
              <a:ext cx="2772169" cy="867963"/>
              <a:chOff x="-458019" y="-66675"/>
              <a:chExt cx="1013291" cy="317260"/>
            </a:xfrm>
          </p:grpSpPr>
          <p:sp>
            <p:nvSpPr>
              <p:cNvPr id="37" name="Freeform 23">
                <a:extLst>
                  <a:ext uri="{FF2B5EF4-FFF2-40B4-BE49-F238E27FC236}">
                    <a16:creationId xmlns:a16="http://schemas.microsoft.com/office/drawing/2014/main" id="{82DA4829-787C-6652-1FA9-C55475BDBC8D}"/>
                  </a:ext>
                </a:extLst>
              </p:cNvPr>
              <p:cNvSpPr/>
              <p:nvPr/>
            </p:nvSpPr>
            <p:spPr>
              <a:xfrm>
                <a:off x="-458019"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38" name="TextBox 24">
                <a:extLst>
                  <a:ext uri="{FF2B5EF4-FFF2-40B4-BE49-F238E27FC236}">
                    <a16:creationId xmlns:a16="http://schemas.microsoft.com/office/drawing/2014/main" id="{3C6D2E5A-4756-5D20-514F-44D1C50D98B6}"/>
                  </a:ext>
                </a:extLst>
              </p:cNvPr>
              <p:cNvSpPr txBox="1"/>
              <p:nvPr/>
            </p:nvSpPr>
            <p:spPr>
              <a:xfrm>
                <a:off x="-458019" y="-66675"/>
                <a:ext cx="1013291" cy="317260"/>
              </a:xfrm>
              <a:prstGeom prst="rect">
                <a:avLst/>
              </a:prstGeom>
            </p:spPr>
            <p:txBody>
              <a:bodyPr lIns="0" tIns="0" rIns="0" bIns="0" rtlCol="0" anchor="ctr"/>
              <a:lstStyle/>
              <a:p>
                <a:pPr algn="ctr"/>
                <a:r>
                  <a:rPr lang="fr-FR" sz="4400" dirty="0">
                    <a:solidFill>
                      <a:schemeClr val="bg1"/>
                    </a:solidFill>
                    <a:latin typeface="Times New Roman" panose="02020603050405020304" pitchFamily="18" charset="0"/>
                    <a:cs typeface="Times New Roman" panose="02020603050405020304" pitchFamily="18" charset="0"/>
                  </a:rPr>
                  <a:t>train</a:t>
                </a:r>
              </a:p>
            </p:txBody>
          </p:sp>
        </p:grpSp>
        <p:sp>
          <p:nvSpPr>
            <p:cNvPr id="42" name="TextBox 29">
              <a:extLst>
                <a:ext uri="{FF2B5EF4-FFF2-40B4-BE49-F238E27FC236}">
                  <a16:creationId xmlns:a16="http://schemas.microsoft.com/office/drawing/2014/main" id="{1F475676-1CE1-E6C2-B727-B6B311AC5805}"/>
                </a:ext>
              </a:extLst>
            </p:cNvPr>
            <p:cNvSpPr txBox="1"/>
            <p:nvPr/>
          </p:nvSpPr>
          <p:spPr>
            <a:xfrm>
              <a:off x="3490223" y="5917431"/>
              <a:ext cx="4646830" cy="2802213"/>
            </a:xfrm>
            <a:prstGeom prst="rect">
              <a:avLst/>
            </a:prstGeom>
          </p:spPr>
          <p:txBody>
            <a:bodyPr wrap="square" lIns="0" tIns="0" rIns="0" bIns="0" rtlCol="0" anchor="t">
              <a:spAutoFit/>
            </a:bodyPr>
            <a:lstStyle/>
            <a:p>
              <a:pPr marL="0" lvl="0" indent="0" algn="ctr">
                <a:lnSpc>
                  <a:spcPts val="2334"/>
                </a:lnSpc>
                <a:spcBef>
                  <a:spcPct val="0"/>
                </a:spcBef>
              </a:pPr>
              <a:r>
                <a:rPr lang="en-US" sz="1667" u="none" strike="noStrike" spc="-33" dirty="0">
                  <a:solidFill>
                    <a:srgbClr val="FDFDFD"/>
                  </a:solidFill>
                  <a:latin typeface="Poppins"/>
                </a:rPr>
                <a:t> precision    recall  f1-score   support</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           0       0.88      0.95      0.91    104090</a:t>
              </a:r>
            </a:p>
            <a:p>
              <a:pPr marL="0" lvl="0" indent="0" algn="ctr">
                <a:lnSpc>
                  <a:spcPts val="2334"/>
                </a:lnSpc>
                <a:spcBef>
                  <a:spcPct val="0"/>
                </a:spcBef>
              </a:pPr>
              <a:r>
                <a:rPr lang="en-US" sz="1667" u="none" strike="noStrike" spc="-33" dirty="0">
                  <a:solidFill>
                    <a:srgbClr val="FDFDFD"/>
                  </a:solidFill>
                  <a:latin typeface="Poppins"/>
                </a:rPr>
                <a:t>           1       0.73      0.51      0.60     27937</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    accuracy                           0.86    132027</a:t>
              </a:r>
            </a:p>
            <a:p>
              <a:pPr marL="0" lvl="0" indent="0" algn="ctr">
                <a:lnSpc>
                  <a:spcPts val="2334"/>
                </a:lnSpc>
                <a:spcBef>
                  <a:spcPct val="0"/>
                </a:spcBef>
              </a:pPr>
              <a:r>
                <a:rPr lang="en-US" sz="1667" u="none" strike="noStrike" spc="-33" dirty="0">
                  <a:solidFill>
                    <a:srgbClr val="FDFDFD"/>
                  </a:solidFill>
                  <a:latin typeface="Poppins"/>
                </a:rPr>
                <a:t>   macro avg       0.80      0.73      0.76    132027</a:t>
              </a:r>
            </a:p>
            <a:p>
              <a:pPr marL="0" lvl="0" indent="0" algn="ctr">
                <a:lnSpc>
                  <a:spcPts val="2334"/>
                </a:lnSpc>
                <a:spcBef>
                  <a:spcPct val="0"/>
                </a:spcBef>
              </a:pPr>
              <a:r>
                <a:rPr lang="en-US" sz="1667" u="none" strike="noStrike" spc="-33" dirty="0">
                  <a:solidFill>
                    <a:srgbClr val="FDFDFD"/>
                  </a:solidFill>
                  <a:latin typeface="Poppins"/>
                </a:rPr>
                <a:t>weighted avg       0.85      0.86      0.85    132027</a:t>
              </a:r>
            </a:p>
            <a:p>
              <a:pPr marL="0" lvl="0" indent="0" algn="ctr">
                <a:lnSpc>
                  <a:spcPts val="2334"/>
                </a:lnSpc>
                <a:spcBef>
                  <a:spcPct val="0"/>
                </a:spcBef>
              </a:pPr>
              <a:r>
                <a:rPr lang="en-US" sz="1667" u="none" strike="noStrike" spc="-33" dirty="0">
                  <a:solidFill>
                    <a:srgbClr val="FDFDFD"/>
                  </a:solidFill>
                  <a:latin typeface="Poppins"/>
                </a:rPr>
                <a:t>. </a:t>
              </a:r>
            </a:p>
          </p:txBody>
        </p:sp>
        <p:sp>
          <p:nvSpPr>
            <p:cNvPr id="43" name="TextBox 30">
              <a:extLst>
                <a:ext uri="{FF2B5EF4-FFF2-40B4-BE49-F238E27FC236}">
                  <a16:creationId xmlns:a16="http://schemas.microsoft.com/office/drawing/2014/main" id="{862BA177-AB04-6886-BB87-CA8EECF1892F}"/>
                </a:ext>
              </a:extLst>
            </p:cNvPr>
            <p:cNvSpPr txBox="1"/>
            <p:nvPr/>
          </p:nvSpPr>
          <p:spPr>
            <a:xfrm>
              <a:off x="10510078" y="5866295"/>
              <a:ext cx="5108189" cy="2489223"/>
            </a:xfrm>
            <a:prstGeom prst="rect">
              <a:avLst/>
            </a:prstGeom>
          </p:spPr>
          <p:txBody>
            <a:bodyPr wrap="square" lIns="0" tIns="0" rIns="0" bIns="0" rtlCol="0" anchor="t">
              <a:spAutoFit/>
            </a:bodyPr>
            <a:lstStyle/>
            <a:p>
              <a:pPr marL="0" lvl="0" indent="0" algn="ctr">
                <a:lnSpc>
                  <a:spcPts val="2334"/>
                </a:lnSpc>
                <a:spcBef>
                  <a:spcPct val="0"/>
                </a:spcBef>
              </a:pPr>
              <a:r>
                <a:rPr lang="en-US" sz="1667" u="none" strike="noStrike" spc="-33" dirty="0">
                  <a:solidFill>
                    <a:srgbClr val="FDFDFD"/>
                  </a:solidFill>
                  <a:latin typeface="Poppins"/>
                </a:rPr>
                <a:t> precision    recall  f1-score   support</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           0       0.88      0.95      0.91     26023</a:t>
              </a:r>
            </a:p>
            <a:p>
              <a:pPr marL="0" lvl="0" indent="0" algn="ctr">
                <a:lnSpc>
                  <a:spcPts val="2334"/>
                </a:lnSpc>
                <a:spcBef>
                  <a:spcPct val="0"/>
                </a:spcBef>
              </a:pPr>
              <a:r>
                <a:rPr lang="en-US" sz="1667" u="none" strike="noStrike" spc="-33" dirty="0">
                  <a:solidFill>
                    <a:srgbClr val="FDFDFD"/>
                  </a:solidFill>
                  <a:latin typeface="Poppins"/>
                </a:rPr>
                <a:t>           1       0.73      0.50      0.59      6984</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    accuracy                           0.85     33007</a:t>
              </a:r>
            </a:p>
            <a:p>
              <a:pPr marL="0" lvl="0" indent="0" algn="ctr">
                <a:lnSpc>
                  <a:spcPts val="2334"/>
                </a:lnSpc>
                <a:spcBef>
                  <a:spcPct val="0"/>
                </a:spcBef>
              </a:pPr>
              <a:r>
                <a:rPr lang="en-US" sz="1667" u="none" strike="noStrike" spc="-33" dirty="0">
                  <a:solidFill>
                    <a:srgbClr val="FDFDFD"/>
                  </a:solidFill>
                  <a:latin typeface="Poppins"/>
                </a:rPr>
                <a:t>   macro avg       0.80      0.73      0.75     33007</a:t>
              </a:r>
            </a:p>
            <a:p>
              <a:pPr marL="0" lvl="0" indent="0" algn="ctr">
                <a:lnSpc>
                  <a:spcPts val="2334"/>
                </a:lnSpc>
                <a:spcBef>
                  <a:spcPct val="0"/>
                </a:spcBef>
              </a:pPr>
              <a:r>
                <a:rPr lang="en-US" sz="1667" u="none" strike="noStrike" spc="-33" dirty="0">
                  <a:solidFill>
                    <a:srgbClr val="FDFDFD"/>
                  </a:solidFill>
                  <a:latin typeface="Poppins"/>
                </a:rPr>
                <a:t>weighted avg       0.84      0.85      0.84     33007</a:t>
              </a:r>
            </a:p>
          </p:txBody>
        </p:sp>
        <p:sp>
          <p:nvSpPr>
            <p:cNvPr id="44" name="Freeform 26">
              <a:extLst>
                <a:ext uri="{FF2B5EF4-FFF2-40B4-BE49-F238E27FC236}">
                  <a16:creationId xmlns:a16="http://schemas.microsoft.com/office/drawing/2014/main" id="{8A65FC32-E550-42A8-C236-523D57A5A2B0}"/>
                </a:ext>
              </a:extLst>
            </p:cNvPr>
            <p:cNvSpPr/>
            <p:nvPr/>
          </p:nvSpPr>
          <p:spPr>
            <a:xfrm>
              <a:off x="11655440" y="4814991"/>
              <a:ext cx="2670160" cy="685553"/>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45" name="TextBox 27">
              <a:extLst>
                <a:ext uri="{FF2B5EF4-FFF2-40B4-BE49-F238E27FC236}">
                  <a16:creationId xmlns:a16="http://schemas.microsoft.com/office/drawing/2014/main" id="{BB09D852-0E04-B3B2-5B6C-CED658296DCA}"/>
                </a:ext>
              </a:extLst>
            </p:cNvPr>
            <p:cNvSpPr txBox="1"/>
            <p:nvPr/>
          </p:nvSpPr>
          <p:spPr>
            <a:xfrm>
              <a:off x="11655440" y="4632581"/>
              <a:ext cx="2670160" cy="867963"/>
            </a:xfrm>
            <a:prstGeom prst="rect">
              <a:avLst/>
            </a:prstGeom>
          </p:spPr>
          <p:txBody>
            <a:bodyPr lIns="0" tIns="0" rIns="0" bIns="0" rtlCol="0" anchor="ctr"/>
            <a:lstStyle/>
            <a:p>
              <a:pPr lvl="0" indent="0" algn="ctr">
                <a:lnSpc>
                  <a:spcPts val="3480"/>
                </a:lnSpc>
                <a:spcBef>
                  <a:spcPct val="0"/>
                </a:spcBef>
              </a:pPr>
              <a:r>
                <a:rPr lang="en-US" sz="4400" dirty="0">
                  <a:solidFill>
                    <a:schemeClr val="bg1"/>
                  </a:solidFill>
                  <a:latin typeface="Times New Roman" panose="02020603050405020304" pitchFamily="18" charset="0"/>
                  <a:cs typeface="Times New Roman" panose="02020603050405020304" pitchFamily="18" charset="0"/>
                </a:rPr>
                <a:t>test</a:t>
              </a:r>
            </a:p>
          </p:txBody>
        </p:sp>
      </p:grpSp>
      <p:sp>
        <p:nvSpPr>
          <p:cNvPr id="50" name="ZoneTexte 49">
            <a:extLst>
              <a:ext uri="{FF2B5EF4-FFF2-40B4-BE49-F238E27FC236}">
                <a16:creationId xmlns:a16="http://schemas.microsoft.com/office/drawing/2014/main" id="{A34095A5-6AA7-E75E-52BB-52CD9AE4C65B}"/>
              </a:ext>
            </a:extLst>
          </p:cNvPr>
          <p:cNvSpPr txBox="1"/>
          <p:nvPr/>
        </p:nvSpPr>
        <p:spPr>
          <a:xfrm>
            <a:off x="866884" y="1028075"/>
            <a:ext cx="11667066"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2400" b="1" i="0" u="none" strike="noStrike" kern="1200" cap="none" spc="0" normalizeH="0" baseline="0" noProof="0" dirty="0" err="1">
                <a:ln>
                  <a:noFill/>
                </a:ln>
                <a:solidFill>
                  <a:srgbClr val="1F497D"/>
                </a:solidFill>
                <a:effectLst/>
                <a:uLnTx/>
                <a:uFillTx/>
                <a:latin typeface="Times New Roman" panose="02020603050405020304" pitchFamily="18" charset="0"/>
                <a:ea typeface="+mn-ea"/>
                <a:cs typeface="Times New Roman" panose="02020603050405020304" pitchFamily="18" charset="0"/>
              </a:rPr>
              <a:t>XGBoost</a:t>
            </a:r>
            <a:endParaRPr kumimoji="0" lang="fr-FR" sz="2400" b="1" i="0" u="none" strike="noStrike" kern="1200" cap="none" spc="0" normalizeH="0" baseline="0" noProof="0" dirty="0">
              <a:ln>
                <a:noFill/>
              </a:ln>
              <a:solidFill>
                <a:srgbClr val="1F497D"/>
              </a:solidFill>
              <a:effectLst/>
              <a:uLnTx/>
              <a:uFillTx/>
              <a:latin typeface="Times New Roman" panose="02020603050405020304" pitchFamily="18" charset="0"/>
              <a:ea typeface="+mn-ea"/>
              <a:cs typeface="Times New Roman" panose="02020603050405020304" pitchFamily="18" charset="0"/>
            </a:endParaRPr>
          </a:p>
        </p:txBody>
      </p:sp>
      <p:sp>
        <p:nvSpPr>
          <p:cNvPr id="54" name="ZoneTexte 53">
            <a:extLst>
              <a:ext uri="{FF2B5EF4-FFF2-40B4-BE49-F238E27FC236}">
                <a16:creationId xmlns:a16="http://schemas.microsoft.com/office/drawing/2014/main" id="{70340AE3-723F-AD6C-9253-FDAAE9B698FE}"/>
              </a:ext>
            </a:extLst>
          </p:cNvPr>
          <p:cNvSpPr txBox="1"/>
          <p:nvPr/>
        </p:nvSpPr>
        <p:spPr>
          <a:xfrm>
            <a:off x="3426569" y="6236287"/>
            <a:ext cx="11667066" cy="369332"/>
          </a:xfrm>
          <a:prstGeom prst="rect">
            <a:avLst/>
          </a:prstGeom>
          <a:noFill/>
        </p:spPr>
        <p:txBody>
          <a:bodyPr wrap="square">
            <a:spAutoFit/>
          </a:bodyPr>
          <a:lstStyle/>
          <a:p>
            <a:r>
              <a:rPr lang="en-US" dirty="0"/>
              <a:t> </a:t>
            </a:r>
            <a:endParaRPr lang="fr-FR" dirty="0"/>
          </a:p>
        </p:txBody>
      </p:sp>
      <p:sp>
        <p:nvSpPr>
          <p:cNvPr id="57" name="ZoneTexte 56">
            <a:extLst>
              <a:ext uri="{FF2B5EF4-FFF2-40B4-BE49-F238E27FC236}">
                <a16:creationId xmlns:a16="http://schemas.microsoft.com/office/drawing/2014/main" id="{4B3F355B-EC46-7BB7-108E-755A3E3C0C8A}"/>
              </a:ext>
            </a:extLst>
          </p:cNvPr>
          <p:cNvSpPr txBox="1"/>
          <p:nvPr/>
        </p:nvSpPr>
        <p:spPr>
          <a:xfrm>
            <a:off x="3651663" y="6404869"/>
            <a:ext cx="11667066" cy="369332"/>
          </a:xfrm>
          <a:prstGeom prst="rect">
            <a:avLst/>
          </a:prstGeom>
          <a:noFill/>
        </p:spPr>
        <p:txBody>
          <a:bodyPr wrap="square">
            <a:spAutoFit/>
          </a:bodyPr>
          <a:lstStyle/>
          <a:p>
            <a:r>
              <a:rPr lang="en-US" dirty="0"/>
              <a:t> </a:t>
            </a:r>
            <a:endParaRPr lang="fr-FR" dirty="0"/>
          </a:p>
        </p:txBody>
      </p:sp>
      <p:sp>
        <p:nvSpPr>
          <p:cNvPr id="63" name="ZoneTexte 62">
            <a:extLst>
              <a:ext uri="{FF2B5EF4-FFF2-40B4-BE49-F238E27FC236}">
                <a16:creationId xmlns:a16="http://schemas.microsoft.com/office/drawing/2014/main" id="{69709172-F928-40E5-7870-879C70FA40E8}"/>
              </a:ext>
            </a:extLst>
          </p:cNvPr>
          <p:cNvSpPr txBox="1"/>
          <p:nvPr/>
        </p:nvSpPr>
        <p:spPr>
          <a:xfrm>
            <a:off x="793595" y="5299793"/>
            <a:ext cx="11667066" cy="461665"/>
          </a:xfrm>
          <a:prstGeom prst="rect">
            <a:avLst/>
          </a:prstGeom>
          <a:noFill/>
        </p:spPr>
        <p:txBody>
          <a:bodyPr wrap="square">
            <a:spAutoFit/>
          </a:bodyPr>
          <a:lstStyle/>
          <a:p>
            <a:pPr marL="285750" indent="-285750">
              <a:buFont typeface="Wingdings" panose="05000000000000000000" pitchFamily="2" charset="2"/>
              <a:buChar char="q"/>
            </a:pPr>
            <a:r>
              <a:rPr kumimoji="0" lang="fr-FR" sz="2400" b="1" i="0" u="none" strike="noStrike" kern="1200" cap="none" spc="0" normalizeH="0" baseline="0" noProof="0" dirty="0">
                <a:ln>
                  <a:noFill/>
                </a:ln>
                <a:solidFill>
                  <a:srgbClr val="1F497D"/>
                </a:solidFill>
                <a:effectLst/>
                <a:uLnTx/>
                <a:uFillTx/>
                <a:latin typeface="Times New Roman" panose="02020603050405020304" pitchFamily="18" charset="0"/>
                <a:ea typeface="+mn-ea"/>
                <a:cs typeface="Times New Roman" panose="02020603050405020304" pitchFamily="18" charset="0"/>
              </a:rPr>
              <a:t>Arbre de décision</a:t>
            </a:r>
            <a:endParaRPr lang="fr-FR" sz="2400" dirty="0"/>
          </a:p>
        </p:txBody>
      </p:sp>
      <p:grpSp>
        <p:nvGrpSpPr>
          <p:cNvPr id="64" name="Groupe 63">
            <a:extLst>
              <a:ext uri="{FF2B5EF4-FFF2-40B4-BE49-F238E27FC236}">
                <a16:creationId xmlns:a16="http://schemas.microsoft.com/office/drawing/2014/main" id="{D4F1FDCD-9A89-876E-B372-69D14A794CF8}"/>
              </a:ext>
            </a:extLst>
          </p:cNvPr>
          <p:cNvGrpSpPr/>
          <p:nvPr/>
        </p:nvGrpSpPr>
        <p:grpSpPr>
          <a:xfrm>
            <a:off x="888367" y="5648180"/>
            <a:ext cx="14271040" cy="4075150"/>
            <a:chOff x="2569160" y="4632581"/>
            <a:chExt cx="14271040" cy="4324361"/>
          </a:xfrm>
        </p:grpSpPr>
        <p:grpSp>
          <p:nvGrpSpPr>
            <p:cNvPr id="65" name="Group 16">
              <a:extLst>
                <a:ext uri="{FF2B5EF4-FFF2-40B4-BE49-F238E27FC236}">
                  <a16:creationId xmlns:a16="http://schemas.microsoft.com/office/drawing/2014/main" id="{1B5D26DD-8B36-2DEE-2F7F-28D71073C949}"/>
                </a:ext>
              </a:extLst>
            </p:cNvPr>
            <p:cNvGrpSpPr/>
            <p:nvPr/>
          </p:nvGrpSpPr>
          <p:grpSpPr>
            <a:xfrm>
              <a:off x="2569160" y="5143500"/>
              <a:ext cx="14271040" cy="3813442"/>
              <a:chOff x="0" y="0"/>
              <a:chExt cx="2999100" cy="868800"/>
            </a:xfrm>
          </p:grpSpPr>
          <p:sp>
            <p:nvSpPr>
              <p:cNvPr id="73" name="Freeform 17">
                <a:extLst>
                  <a:ext uri="{FF2B5EF4-FFF2-40B4-BE49-F238E27FC236}">
                    <a16:creationId xmlns:a16="http://schemas.microsoft.com/office/drawing/2014/main" id="{7C5E37ED-6330-DEED-04EC-822B487853CD}"/>
                  </a:ext>
                </a:extLst>
              </p:cNvPr>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chemeClr val="accent1"/>
              </a:solidFill>
            </p:spPr>
          </p:sp>
          <p:sp>
            <p:nvSpPr>
              <p:cNvPr id="74" name="TextBox 18">
                <a:extLst>
                  <a:ext uri="{FF2B5EF4-FFF2-40B4-BE49-F238E27FC236}">
                    <a16:creationId xmlns:a16="http://schemas.microsoft.com/office/drawing/2014/main" id="{C3AB908C-1CE3-B311-E780-7A856DAF6366}"/>
                  </a:ext>
                </a:extLst>
              </p:cNvPr>
              <p:cNvSpPr txBox="1"/>
              <p:nvPr/>
            </p:nvSpPr>
            <p:spPr>
              <a:xfrm>
                <a:off x="0" y="-38100"/>
                <a:ext cx="2999100" cy="906900"/>
              </a:xfrm>
              <a:prstGeom prst="rect">
                <a:avLst/>
              </a:prstGeom>
            </p:spPr>
            <p:txBody>
              <a:bodyPr lIns="50800" tIns="50800" rIns="50800" bIns="50800" rtlCol="0" anchor="ctr"/>
              <a:lstStyle/>
              <a:p>
                <a:pPr algn="ctr">
                  <a:lnSpc>
                    <a:spcPts val="2659"/>
                  </a:lnSpc>
                </a:pPr>
                <a:endParaRPr/>
              </a:p>
            </p:txBody>
          </p:sp>
        </p:grpSp>
        <p:grpSp>
          <p:nvGrpSpPr>
            <p:cNvPr id="66" name="Group 22">
              <a:extLst>
                <a:ext uri="{FF2B5EF4-FFF2-40B4-BE49-F238E27FC236}">
                  <a16:creationId xmlns:a16="http://schemas.microsoft.com/office/drawing/2014/main" id="{DA0FA3FA-16B8-6DEA-93BA-7F8F725FE9B2}"/>
                </a:ext>
              </a:extLst>
            </p:cNvPr>
            <p:cNvGrpSpPr/>
            <p:nvPr/>
          </p:nvGrpSpPr>
          <p:grpSpPr>
            <a:xfrm>
              <a:off x="4659352" y="4632581"/>
              <a:ext cx="2772169" cy="867963"/>
              <a:chOff x="-458019" y="-66675"/>
              <a:chExt cx="1013291" cy="317260"/>
            </a:xfrm>
          </p:grpSpPr>
          <p:sp>
            <p:nvSpPr>
              <p:cNvPr id="71" name="Freeform 23">
                <a:extLst>
                  <a:ext uri="{FF2B5EF4-FFF2-40B4-BE49-F238E27FC236}">
                    <a16:creationId xmlns:a16="http://schemas.microsoft.com/office/drawing/2014/main" id="{85211A3C-248A-59DD-E099-656E9C2F907F}"/>
                  </a:ext>
                </a:extLst>
              </p:cNvPr>
              <p:cNvSpPr/>
              <p:nvPr/>
            </p:nvSpPr>
            <p:spPr>
              <a:xfrm>
                <a:off x="-458019"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72" name="TextBox 24">
                <a:extLst>
                  <a:ext uri="{FF2B5EF4-FFF2-40B4-BE49-F238E27FC236}">
                    <a16:creationId xmlns:a16="http://schemas.microsoft.com/office/drawing/2014/main" id="{74D364EB-B602-1F42-1545-F292778ECF2E}"/>
                  </a:ext>
                </a:extLst>
              </p:cNvPr>
              <p:cNvSpPr txBox="1"/>
              <p:nvPr/>
            </p:nvSpPr>
            <p:spPr>
              <a:xfrm>
                <a:off x="-458019" y="-66675"/>
                <a:ext cx="1013291" cy="317260"/>
              </a:xfrm>
              <a:prstGeom prst="rect">
                <a:avLst/>
              </a:prstGeom>
            </p:spPr>
            <p:txBody>
              <a:bodyPr lIns="0" tIns="0" rIns="0" bIns="0" rtlCol="0" anchor="ctr"/>
              <a:lstStyle/>
              <a:p>
                <a:pPr algn="ctr"/>
                <a:r>
                  <a:rPr lang="fr-FR" sz="4400" dirty="0">
                    <a:solidFill>
                      <a:schemeClr val="bg1"/>
                    </a:solidFill>
                    <a:latin typeface="Times New Roman" panose="02020603050405020304" pitchFamily="18" charset="0"/>
                    <a:cs typeface="Times New Roman" panose="02020603050405020304" pitchFamily="18" charset="0"/>
                  </a:rPr>
                  <a:t>train</a:t>
                </a:r>
              </a:p>
            </p:txBody>
          </p:sp>
        </p:grpSp>
        <p:sp>
          <p:nvSpPr>
            <p:cNvPr id="67" name="TextBox 29">
              <a:extLst>
                <a:ext uri="{FF2B5EF4-FFF2-40B4-BE49-F238E27FC236}">
                  <a16:creationId xmlns:a16="http://schemas.microsoft.com/office/drawing/2014/main" id="{EEFAC94D-2DC5-9764-0953-FD8B94FF0244}"/>
                </a:ext>
              </a:extLst>
            </p:cNvPr>
            <p:cNvSpPr txBox="1"/>
            <p:nvPr/>
          </p:nvSpPr>
          <p:spPr>
            <a:xfrm>
              <a:off x="3490222" y="5917431"/>
              <a:ext cx="5505771" cy="2489223"/>
            </a:xfrm>
            <a:prstGeom prst="rect">
              <a:avLst/>
            </a:prstGeom>
          </p:spPr>
          <p:txBody>
            <a:bodyPr wrap="square" lIns="0" tIns="0" rIns="0" bIns="0" rtlCol="0" anchor="t">
              <a:spAutoFit/>
            </a:bodyPr>
            <a:lstStyle/>
            <a:p>
              <a:pPr marL="982663" lvl="0" algn="ctr">
                <a:lnSpc>
                  <a:spcPts val="2334"/>
                </a:lnSpc>
                <a:spcBef>
                  <a:spcPct val="0"/>
                </a:spcBef>
              </a:pPr>
              <a:r>
                <a:rPr lang="en-US" sz="1667" u="none" strike="noStrike" spc="-33" dirty="0">
                  <a:solidFill>
                    <a:srgbClr val="FDFDFD"/>
                  </a:solidFill>
                  <a:latin typeface="Poppins"/>
                </a:rPr>
                <a:t>precision    recall  f1-score   support</a:t>
              </a:r>
            </a:p>
            <a:p>
              <a:pPr marL="982663" lvl="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           0       0.90      0.92      0.91    104090</a:t>
              </a:r>
            </a:p>
            <a:p>
              <a:pPr marL="0" lvl="0" indent="0" algn="ctr">
                <a:lnSpc>
                  <a:spcPts val="2334"/>
                </a:lnSpc>
                <a:spcBef>
                  <a:spcPct val="0"/>
                </a:spcBef>
              </a:pPr>
              <a:r>
                <a:rPr lang="en-US" sz="1667" u="none" strike="noStrike" spc="-33" dirty="0">
                  <a:solidFill>
                    <a:srgbClr val="FDFDFD"/>
                  </a:solidFill>
                  <a:latin typeface="Poppins"/>
                </a:rPr>
                <a:t>           1       0.67      0.60      0.63     27937</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    accuracy                           0.85    132027</a:t>
              </a:r>
            </a:p>
            <a:p>
              <a:pPr marL="0" lvl="0" indent="0" algn="ctr">
                <a:lnSpc>
                  <a:spcPts val="2334"/>
                </a:lnSpc>
                <a:spcBef>
                  <a:spcPct val="0"/>
                </a:spcBef>
              </a:pPr>
              <a:r>
                <a:rPr lang="en-US" sz="1667" u="none" strike="noStrike" spc="-33" dirty="0">
                  <a:solidFill>
                    <a:srgbClr val="FDFDFD"/>
                  </a:solidFill>
                  <a:latin typeface="Poppins"/>
                </a:rPr>
                <a:t>   macro avg       0.78      0.76      0.77    132027</a:t>
              </a:r>
            </a:p>
            <a:p>
              <a:pPr marL="0" lvl="0" indent="0" algn="ctr">
                <a:lnSpc>
                  <a:spcPts val="2334"/>
                </a:lnSpc>
                <a:spcBef>
                  <a:spcPct val="0"/>
                </a:spcBef>
              </a:pPr>
              <a:r>
                <a:rPr lang="en-US" sz="1667" u="none" strike="noStrike" spc="-33" dirty="0">
                  <a:solidFill>
                    <a:srgbClr val="FDFDFD"/>
                  </a:solidFill>
                  <a:latin typeface="Poppins"/>
                </a:rPr>
                <a:t>weighted avg       0.85      0.85      0.85    132027. </a:t>
              </a:r>
            </a:p>
          </p:txBody>
        </p:sp>
        <p:sp>
          <p:nvSpPr>
            <p:cNvPr id="68" name="TextBox 30">
              <a:extLst>
                <a:ext uri="{FF2B5EF4-FFF2-40B4-BE49-F238E27FC236}">
                  <a16:creationId xmlns:a16="http://schemas.microsoft.com/office/drawing/2014/main" id="{03148612-7D98-D01C-EA92-F60440153C33}"/>
                </a:ext>
              </a:extLst>
            </p:cNvPr>
            <p:cNvSpPr txBox="1"/>
            <p:nvPr/>
          </p:nvSpPr>
          <p:spPr>
            <a:xfrm>
              <a:off x="10510078" y="5866295"/>
              <a:ext cx="5108189" cy="2489223"/>
            </a:xfrm>
            <a:prstGeom prst="rect">
              <a:avLst/>
            </a:prstGeom>
          </p:spPr>
          <p:txBody>
            <a:bodyPr wrap="square" lIns="0" tIns="0" rIns="0" bIns="0" rtlCol="0" anchor="t">
              <a:spAutoFit/>
            </a:bodyPr>
            <a:lstStyle/>
            <a:p>
              <a:pPr marL="0" lvl="0" indent="0" algn="ctr">
                <a:lnSpc>
                  <a:spcPts val="2334"/>
                </a:lnSpc>
                <a:spcBef>
                  <a:spcPct val="0"/>
                </a:spcBef>
              </a:pPr>
              <a:r>
                <a:rPr lang="en-US" sz="1667" u="none" strike="noStrike" spc="-33" dirty="0">
                  <a:solidFill>
                    <a:srgbClr val="FDFDFD"/>
                  </a:solidFill>
                  <a:latin typeface="Poppins"/>
                </a:rPr>
                <a:t> precision    recall  f1-score   support</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           0       0.89      0.92      0.91     26023</a:t>
              </a:r>
            </a:p>
            <a:p>
              <a:pPr marL="0" lvl="0" indent="0" algn="ctr">
                <a:lnSpc>
                  <a:spcPts val="2334"/>
                </a:lnSpc>
                <a:spcBef>
                  <a:spcPct val="0"/>
                </a:spcBef>
              </a:pPr>
              <a:r>
                <a:rPr lang="en-US" sz="1667" u="none" strike="noStrike" spc="-33" dirty="0">
                  <a:solidFill>
                    <a:srgbClr val="FDFDFD"/>
                  </a:solidFill>
                  <a:latin typeface="Poppins"/>
                </a:rPr>
                <a:t>           1       0.66      0.59      0.62      6984</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    accuracy                           0.85     33007</a:t>
              </a:r>
            </a:p>
            <a:p>
              <a:pPr marL="0" lvl="0" indent="0" algn="ctr">
                <a:lnSpc>
                  <a:spcPts val="2334"/>
                </a:lnSpc>
                <a:spcBef>
                  <a:spcPct val="0"/>
                </a:spcBef>
              </a:pPr>
              <a:r>
                <a:rPr lang="en-US" sz="1667" u="none" strike="noStrike" spc="-33" dirty="0">
                  <a:solidFill>
                    <a:srgbClr val="FDFDFD"/>
                  </a:solidFill>
                  <a:latin typeface="Poppins"/>
                </a:rPr>
                <a:t>   macro avg       0.78      0.75      0.77     33007</a:t>
              </a:r>
            </a:p>
            <a:p>
              <a:pPr marL="0" lvl="0" indent="0" algn="ctr">
                <a:lnSpc>
                  <a:spcPts val="2334"/>
                </a:lnSpc>
                <a:spcBef>
                  <a:spcPct val="0"/>
                </a:spcBef>
              </a:pPr>
              <a:r>
                <a:rPr lang="en-US" sz="1667" u="none" strike="noStrike" spc="-33" dirty="0">
                  <a:solidFill>
                    <a:srgbClr val="FDFDFD"/>
                  </a:solidFill>
                  <a:latin typeface="Poppins"/>
                </a:rPr>
                <a:t>weighted avg       0.84      0.85      0.85     33007</a:t>
              </a:r>
            </a:p>
          </p:txBody>
        </p:sp>
        <p:sp>
          <p:nvSpPr>
            <p:cNvPr id="69" name="Freeform 26">
              <a:extLst>
                <a:ext uri="{FF2B5EF4-FFF2-40B4-BE49-F238E27FC236}">
                  <a16:creationId xmlns:a16="http://schemas.microsoft.com/office/drawing/2014/main" id="{EA8B2B47-92C0-999B-18D5-B3410F806B2B}"/>
                </a:ext>
              </a:extLst>
            </p:cNvPr>
            <p:cNvSpPr/>
            <p:nvPr/>
          </p:nvSpPr>
          <p:spPr>
            <a:xfrm>
              <a:off x="11655440" y="4814991"/>
              <a:ext cx="2670160" cy="685553"/>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70" name="TextBox 27">
              <a:extLst>
                <a:ext uri="{FF2B5EF4-FFF2-40B4-BE49-F238E27FC236}">
                  <a16:creationId xmlns:a16="http://schemas.microsoft.com/office/drawing/2014/main" id="{44429BE2-025E-C246-E60E-EDA52720DBEA}"/>
                </a:ext>
              </a:extLst>
            </p:cNvPr>
            <p:cNvSpPr txBox="1"/>
            <p:nvPr/>
          </p:nvSpPr>
          <p:spPr>
            <a:xfrm>
              <a:off x="11655440" y="4632581"/>
              <a:ext cx="2670160" cy="867963"/>
            </a:xfrm>
            <a:prstGeom prst="rect">
              <a:avLst/>
            </a:prstGeom>
          </p:spPr>
          <p:txBody>
            <a:bodyPr lIns="0" tIns="0" rIns="0" bIns="0" rtlCol="0" anchor="ctr"/>
            <a:lstStyle/>
            <a:p>
              <a:pPr lvl="0" indent="0" algn="ctr">
                <a:lnSpc>
                  <a:spcPts val="3480"/>
                </a:lnSpc>
                <a:spcBef>
                  <a:spcPct val="0"/>
                </a:spcBef>
              </a:pPr>
              <a:r>
                <a:rPr lang="en-US" sz="4400" dirty="0">
                  <a:solidFill>
                    <a:schemeClr val="bg1"/>
                  </a:solidFill>
                  <a:latin typeface="Times New Roman" panose="02020603050405020304" pitchFamily="18" charset="0"/>
                  <a:cs typeface="Times New Roman" panose="02020603050405020304" pitchFamily="18" charset="0"/>
                </a:rPr>
                <a:t>test</a:t>
              </a:r>
            </a:p>
          </p:txBody>
        </p:sp>
      </p:grpSp>
    </p:spTree>
    <p:extLst>
      <p:ext uri="{BB962C8B-B14F-4D97-AF65-F5344CB8AC3E}">
        <p14:creationId xmlns:p14="http://schemas.microsoft.com/office/powerpoint/2010/main" val="1626230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464408" y="793940"/>
            <a:ext cx="17591388" cy="9150160"/>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5235937" y="-85961"/>
            <a:ext cx="7453950" cy="879901"/>
          </a:xfrm>
          <a:prstGeom prst="rect">
            <a:avLst/>
          </a:prstGeom>
        </p:spPr>
        <p:txBody>
          <a:bodyPr lIns="0" tIns="0" rIns="0" bIns="0" rtlCol="0" anchor="t">
            <a:spAutoFit/>
          </a:bodyPr>
          <a:lstStyle/>
          <a:p>
            <a:pPr marL="0" lvl="0" indent="0" algn="ctr">
              <a:lnSpc>
                <a:spcPts val="7151"/>
              </a:lnSpc>
              <a:spcBef>
                <a:spcPct val="0"/>
              </a:spcBef>
            </a:pPr>
            <a:r>
              <a:rPr lang="en-US" sz="5108" dirty="0" err="1">
                <a:solidFill>
                  <a:srgbClr val="FDFDFD"/>
                </a:solidFill>
                <a:latin typeface="Open Sans Extra Bold"/>
              </a:rPr>
              <a:t>Modélisations</a:t>
            </a:r>
            <a:endParaRPr lang="en-US" sz="5108" dirty="0">
              <a:solidFill>
                <a:srgbClr val="FDFDFD"/>
              </a:solidFill>
              <a:latin typeface="Open Sans Extra Bold"/>
            </a:endParaRPr>
          </a:p>
        </p:txBody>
      </p:sp>
      <p:grpSp>
        <p:nvGrpSpPr>
          <p:cNvPr id="46" name="Groupe 45">
            <a:extLst>
              <a:ext uri="{FF2B5EF4-FFF2-40B4-BE49-F238E27FC236}">
                <a16:creationId xmlns:a16="http://schemas.microsoft.com/office/drawing/2014/main" id="{F5E83801-BC67-919D-6F9F-ED3E5AE27FF0}"/>
              </a:ext>
            </a:extLst>
          </p:cNvPr>
          <p:cNvGrpSpPr/>
          <p:nvPr/>
        </p:nvGrpSpPr>
        <p:grpSpPr>
          <a:xfrm>
            <a:off x="1023833" y="1256543"/>
            <a:ext cx="14271040" cy="4075150"/>
            <a:chOff x="2569160" y="4632581"/>
            <a:chExt cx="14271040" cy="4324361"/>
          </a:xfrm>
          <a:solidFill>
            <a:schemeClr val="accent1"/>
          </a:solidFill>
        </p:grpSpPr>
        <p:grpSp>
          <p:nvGrpSpPr>
            <p:cNvPr id="33" name="Group 16">
              <a:extLst>
                <a:ext uri="{FF2B5EF4-FFF2-40B4-BE49-F238E27FC236}">
                  <a16:creationId xmlns:a16="http://schemas.microsoft.com/office/drawing/2014/main" id="{155C476E-6D5E-41CE-1479-87824CACEB9B}"/>
                </a:ext>
              </a:extLst>
            </p:cNvPr>
            <p:cNvGrpSpPr/>
            <p:nvPr/>
          </p:nvGrpSpPr>
          <p:grpSpPr>
            <a:xfrm>
              <a:off x="2569160" y="5143500"/>
              <a:ext cx="14271040" cy="3813442"/>
              <a:chOff x="0" y="0"/>
              <a:chExt cx="2999100" cy="868800"/>
            </a:xfrm>
            <a:grpFill/>
          </p:grpSpPr>
          <p:sp>
            <p:nvSpPr>
              <p:cNvPr id="34" name="Freeform 17">
                <a:extLst>
                  <a:ext uri="{FF2B5EF4-FFF2-40B4-BE49-F238E27FC236}">
                    <a16:creationId xmlns:a16="http://schemas.microsoft.com/office/drawing/2014/main" id="{66F1C0C7-9B24-D88F-31AF-359F8B7B25B8}"/>
                  </a:ext>
                </a:extLst>
              </p:cNvPr>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grpFill/>
            </p:spPr>
          </p:sp>
          <p:sp>
            <p:nvSpPr>
              <p:cNvPr id="35" name="TextBox 18">
                <a:extLst>
                  <a:ext uri="{FF2B5EF4-FFF2-40B4-BE49-F238E27FC236}">
                    <a16:creationId xmlns:a16="http://schemas.microsoft.com/office/drawing/2014/main" id="{FC48D88B-561D-C5DE-BE68-6D640B99A1CA}"/>
                  </a:ext>
                </a:extLst>
              </p:cNvPr>
              <p:cNvSpPr txBox="1"/>
              <p:nvPr/>
            </p:nvSpPr>
            <p:spPr>
              <a:xfrm>
                <a:off x="0" y="-38100"/>
                <a:ext cx="2999100" cy="906900"/>
              </a:xfrm>
              <a:prstGeom prst="rect">
                <a:avLst/>
              </a:prstGeom>
              <a:grpFill/>
            </p:spPr>
            <p:txBody>
              <a:bodyPr lIns="50800" tIns="50800" rIns="50800" bIns="50800" rtlCol="0" anchor="ctr"/>
              <a:lstStyle/>
              <a:p>
                <a:pPr algn="ctr">
                  <a:lnSpc>
                    <a:spcPts val="2659"/>
                  </a:lnSpc>
                </a:pPr>
                <a:endParaRPr/>
              </a:p>
            </p:txBody>
          </p:sp>
        </p:grpSp>
        <p:grpSp>
          <p:nvGrpSpPr>
            <p:cNvPr id="36" name="Group 22">
              <a:extLst>
                <a:ext uri="{FF2B5EF4-FFF2-40B4-BE49-F238E27FC236}">
                  <a16:creationId xmlns:a16="http://schemas.microsoft.com/office/drawing/2014/main" id="{B77A4416-80BC-CB05-EF6A-9D40766B2919}"/>
                </a:ext>
              </a:extLst>
            </p:cNvPr>
            <p:cNvGrpSpPr/>
            <p:nvPr/>
          </p:nvGrpSpPr>
          <p:grpSpPr>
            <a:xfrm>
              <a:off x="4659352" y="4632581"/>
              <a:ext cx="2772169" cy="867963"/>
              <a:chOff x="-458019" y="-66675"/>
              <a:chExt cx="1013291" cy="317260"/>
            </a:xfrm>
            <a:grpFill/>
          </p:grpSpPr>
          <p:sp>
            <p:nvSpPr>
              <p:cNvPr id="37" name="Freeform 23">
                <a:extLst>
                  <a:ext uri="{FF2B5EF4-FFF2-40B4-BE49-F238E27FC236}">
                    <a16:creationId xmlns:a16="http://schemas.microsoft.com/office/drawing/2014/main" id="{82DA4829-787C-6652-1FA9-C55475BDBC8D}"/>
                  </a:ext>
                </a:extLst>
              </p:cNvPr>
              <p:cNvSpPr/>
              <p:nvPr/>
            </p:nvSpPr>
            <p:spPr>
              <a:xfrm>
                <a:off x="-458019"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pFill/>
              <a:ln cap="rnd">
                <a:noFill/>
                <a:prstDash val="solid"/>
                <a:round/>
              </a:ln>
            </p:spPr>
          </p:sp>
          <p:sp>
            <p:nvSpPr>
              <p:cNvPr id="38" name="TextBox 24">
                <a:extLst>
                  <a:ext uri="{FF2B5EF4-FFF2-40B4-BE49-F238E27FC236}">
                    <a16:creationId xmlns:a16="http://schemas.microsoft.com/office/drawing/2014/main" id="{3C6D2E5A-4756-5D20-514F-44D1C50D98B6}"/>
                  </a:ext>
                </a:extLst>
              </p:cNvPr>
              <p:cNvSpPr txBox="1"/>
              <p:nvPr/>
            </p:nvSpPr>
            <p:spPr>
              <a:xfrm>
                <a:off x="-458019" y="-66675"/>
                <a:ext cx="1013291" cy="317260"/>
              </a:xfrm>
              <a:prstGeom prst="rect">
                <a:avLst/>
              </a:prstGeom>
              <a:grpFill/>
            </p:spPr>
            <p:txBody>
              <a:bodyPr lIns="0" tIns="0" rIns="0" bIns="0" rtlCol="0" anchor="ctr"/>
              <a:lstStyle/>
              <a:p>
                <a:pPr algn="ctr"/>
                <a:r>
                  <a:rPr lang="fr-FR" sz="4400" dirty="0">
                    <a:solidFill>
                      <a:schemeClr val="bg1"/>
                    </a:solidFill>
                    <a:latin typeface="Times New Roman" panose="02020603050405020304" pitchFamily="18" charset="0"/>
                    <a:cs typeface="Times New Roman" panose="02020603050405020304" pitchFamily="18" charset="0"/>
                  </a:rPr>
                  <a:t>train</a:t>
                </a:r>
              </a:p>
            </p:txBody>
          </p:sp>
        </p:grpSp>
        <p:sp>
          <p:nvSpPr>
            <p:cNvPr id="42" name="TextBox 29">
              <a:extLst>
                <a:ext uri="{FF2B5EF4-FFF2-40B4-BE49-F238E27FC236}">
                  <a16:creationId xmlns:a16="http://schemas.microsoft.com/office/drawing/2014/main" id="{1F475676-1CE1-E6C2-B727-B6B311AC5805}"/>
                </a:ext>
              </a:extLst>
            </p:cNvPr>
            <p:cNvSpPr txBox="1"/>
            <p:nvPr/>
          </p:nvSpPr>
          <p:spPr>
            <a:xfrm>
              <a:off x="3490223" y="5917431"/>
              <a:ext cx="4646830" cy="2802213"/>
            </a:xfrm>
            <a:prstGeom prst="rect">
              <a:avLst/>
            </a:prstGeom>
            <a:grpFill/>
          </p:spPr>
          <p:txBody>
            <a:bodyPr wrap="square" lIns="0" tIns="0" rIns="0" bIns="0" rtlCol="0" anchor="t">
              <a:spAutoFit/>
            </a:bodyPr>
            <a:lstStyle/>
            <a:p>
              <a:pPr marL="0" lvl="0" indent="0" algn="ctr">
                <a:lnSpc>
                  <a:spcPts val="2334"/>
                </a:lnSpc>
                <a:spcBef>
                  <a:spcPct val="0"/>
                </a:spcBef>
              </a:pPr>
              <a:r>
                <a:rPr lang="en-US" sz="1667" u="none" strike="noStrike" spc="-33" dirty="0">
                  <a:solidFill>
                    <a:srgbClr val="FDFDFD"/>
                  </a:solidFill>
                  <a:latin typeface="Poppins"/>
                </a:rPr>
                <a:t>precision    recall  f1-score   support</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           0       0.87      0.90      0.88    104090</a:t>
              </a:r>
            </a:p>
            <a:p>
              <a:pPr marL="0" lvl="0" indent="0" algn="ctr">
                <a:lnSpc>
                  <a:spcPts val="2334"/>
                </a:lnSpc>
                <a:spcBef>
                  <a:spcPct val="0"/>
                </a:spcBef>
              </a:pPr>
              <a:r>
                <a:rPr lang="en-US" sz="1667" u="none" strike="noStrike" spc="-33" dirty="0">
                  <a:solidFill>
                    <a:srgbClr val="FDFDFD"/>
                  </a:solidFill>
                  <a:latin typeface="Poppins"/>
                </a:rPr>
                <a:t>           1       0.57      0.50      0.53     27937</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    accuracy                           0.81    132027</a:t>
              </a:r>
            </a:p>
            <a:p>
              <a:pPr marL="0" lvl="0" indent="0" algn="ctr">
                <a:lnSpc>
                  <a:spcPts val="2334"/>
                </a:lnSpc>
                <a:spcBef>
                  <a:spcPct val="0"/>
                </a:spcBef>
              </a:pPr>
              <a:r>
                <a:rPr lang="en-US" sz="1667" u="none" strike="noStrike" spc="-33" dirty="0">
                  <a:solidFill>
                    <a:srgbClr val="FDFDFD"/>
                  </a:solidFill>
                  <a:latin typeface="Poppins"/>
                </a:rPr>
                <a:t>   macro avg       0.72      0.70      0.71    132027</a:t>
              </a:r>
            </a:p>
            <a:p>
              <a:pPr marL="0" lvl="0" indent="0" algn="ctr">
                <a:lnSpc>
                  <a:spcPts val="2334"/>
                </a:lnSpc>
                <a:spcBef>
                  <a:spcPct val="0"/>
                </a:spcBef>
              </a:pPr>
              <a:r>
                <a:rPr lang="en-US" sz="1667" u="none" strike="noStrike" spc="-33" dirty="0">
                  <a:solidFill>
                    <a:srgbClr val="FDFDFD"/>
                  </a:solidFill>
                  <a:latin typeface="Poppins"/>
                </a:rPr>
                <a:t>weighted avg       0.81      0.81      0.81    132027</a:t>
              </a:r>
            </a:p>
            <a:p>
              <a:pPr marL="0" lvl="0" indent="0" algn="ctr">
                <a:lnSpc>
                  <a:spcPts val="2334"/>
                </a:lnSpc>
                <a:spcBef>
                  <a:spcPct val="0"/>
                </a:spcBef>
              </a:pPr>
              <a:r>
                <a:rPr lang="en-US" sz="1667" u="none" strike="noStrike" spc="-33" dirty="0">
                  <a:solidFill>
                    <a:srgbClr val="FDFDFD"/>
                  </a:solidFill>
                  <a:latin typeface="Poppins"/>
                </a:rPr>
                <a:t>. </a:t>
              </a:r>
            </a:p>
          </p:txBody>
        </p:sp>
        <p:sp>
          <p:nvSpPr>
            <p:cNvPr id="43" name="TextBox 30">
              <a:extLst>
                <a:ext uri="{FF2B5EF4-FFF2-40B4-BE49-F238E27FC236}">
                  <a16:creationId xmlns:a16="http://schemas.microsoft.com/office/drawing/2014/main" id="{862BA177-AB04-6886-BB87-CA8EECF1892F}"/>
                </a:ext>
              </a:extLst>
            </p:cNvPr>
            <p:cNvSpPr txBox="1"/>
            <p:nvPr/>
          </p:nvSpPr>
          <p:spPr>
            <a:xfrm>
              <a:off x="10510078" y="5866295"/>
              <a:ext cx="5108189" cy="2489223"/>
            </a:xfrm>
            <a:prstGeom prst="rect">
              <a:avLst/>
            </a:prstGeom>
            <a:grpFill/>
          </p:spPr>
          <p:txBody>
            <a:bodyPr wrap="square" lIns="0" tIns="0" rIns="0" bIns="0" rtlCol="0" anchor="t">
              <a:spAutoFit/>
            </a:bodyPr>
            <a:lstStyle/>
            <a:p>
              <a:pPr marL="0" lvl="0" indent="0" algn="ctr">
                <a:lnSpc>
                  <a:spcPts val="2334"/>
                </a:lnSpc>
                <a:spcBef>
                  <a:spcPct val="0"/>
                </a:spcBef>
              </a:pPr>
              <a:r>
                <a:rPr lang="en-US" sz="1667" u="none" strike="noStrike" spc="-33" dirty="0">
                  <a:solidFill>
                    <a:srgbClr val="FDFDFD"/>
                  </a:solidFill>
                  <a:latin typeface="Poppins"/>
                </a:rPr>
                <a:t> precision    recall  f1-score   support</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0       0.87      0.89      0.88     26023</a:t>
              </a:r>
            </a:p>
            <a:p>
              <a:pPr marL="0" lvl="0" indent="0" algn="ctr">
                <a:lnSpc>
                  <a:spcPts val="2334"/>
                </a:lnSpc>
                <a:spcBef>
                  <a:spcPct val="0"/>
                </a:spcBef>
              </a:pPr>
              <a:r>
                <a:rPr lang="en-US" sz="1667" u="none" strike="noStrike" spc="-33" dirty="0">
                  <a:solidFill>
                    <a:srgbClr val="FDFDFD"/>
                  </a:solidFill>
                  <a:latin typeface="Poppins"/>
                </a:rPr>
                <a:t>  1       0.56      0.50      0.53      6984</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    accuracy                           0.81     33007</a:t>
              </a:r>
            </a:p>
            <a:p>
              <a:pPr marL="0" lvl="0" indent="0" algn="ctr">
                <a:lnSpc>
                  <a:spcPts val="2334"/>
                </a:lnSpc>
                <a:spcBef>
                  <a:spcPct val="0"/>
                </a:spcBef>
              </a:pPr>
              <a:r>
                <a:rPr lang="en-US" sz="1667" u="none" strike="noStrike" spc="-33" dirty="0">
                  <a:solidFill>
                    <a:srgbClr val="FDFDFD"/>
                  </a:solidFill>
                  <a:latin typeface="Poppins"/>
                </a:rPr>
                <a:t>   macro avg       0.71      0.70      0.70     33007</a:t>
              </a:r>
            </a:p>
            <a:p>
              <a:pPr marL="0" lvl="0" indent="0" algn="ctr">
                <a:lnSpc>
                  <a:spcPts val="2334"/>
                </a:lnSpc>
                <a:spcBef>
                  <a:spcPct val="0"/>
                </a:spcBef>
              </a:pPr>
              <a:r>
                <a:rPr lang="en-US" sz="1667" u="none" strike="noStrike" spc="-33" dirty="0">
                  <a:solidFill>
                    <a:srgbClr val="FDFDFD"/>
                  </a:solidFill>
                  <a:latin typeface="Poppins"/>
                </a:rPr>
                <a:t>weighted avg       0.80      0.81      0.81     33007</a:t>
              </a:r>
            </a:p>
          </p:txBody>
        </p:sp>
        <p:sp>
          <p:nvSpPr>
            <p:cNvPr id="44" name="Freeform 26">
              <a:extLst>
                <a:ext uri="{FF2B5EF4-FFF2-40B4-BE49-F238E27FC236}">
                  <a16:creationId xmlns:a16="http://schemas.microsoft.com/office/drawing/2014/main" id="{8A65FC32-E550-42A8-C236-523D57A5A2B0}"/>
                </a:ext>
              </a:extLst>
            </p:cNvPr>
            <p:cNvSpPr/>
            <p:nvPr/>
          </p:nvSpPr>
          <p:spPr>
            <a:xfrm>
              <a:off x="11655440" y="4814991"/>
              <a:ext cx="2670160" cy="685553"/>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pFill/>
            <a:ln cap="rnd">
              <a:noFill/>
              <a:prstDash val="solid"/>
              <a:round/>
            </a:ln>
          </p:spPr>
        </p:sp>
        <p:sp>
          <p:nvSpPr>
            <p:cNvPr id="45" name="TextBox 27">
              <a:extLst>
                <a:ext uri="{FF2B5EF4-FFF2-40B4-BE49-F238E27FC236}">
                  <a16:creationId xmlns:a16="http://schemas.microsoft.com/office/drawing/2014/main" id="{BB09D852-0E04-B3B2-5B6C-CED658296DCA}"/>
                </a:ext>
              </a:extLst>
            </p:cNvPr>
            <p:cNvSpPr txBox="1"/>
            <p:nvPr/>
          </p:nvSpPr>
          <p:spPr>
            <a:xfrm>
              <a:off x="11655440" y="4632581"/>
              <a:ext cx="2670160" cy="867963"/>
            </a:xfrm>
            <a:prstGeom prst="rect">
              <a:avLst/>
            </a:prstGeom>
            <a:grpFill/>
          </p:spPr>
          <p:txBody>
            <a:bodyPr lIns="0" tIns="0" rIns="0" bIns="0" rtlCol="0" anchor="ctr"/>
            <a:lstStyle/>
            <a:p>
              <a:pPr lvl="0" indent="0" algn="ctr">
                <a:lnSpc>
                  <a:spcPts val="3480"/>
                </a:lnSpc>
                <a:spcBef>
                  <a:spcPct val="0"/>
                </a:spcBef>
              </a:pPr>
              <a:r>
                <a:rPr lang="en-US" sz="4400" dirty="0">
                  <a:solidFill>
                    <a:schemeClr val="bg1"/>
                  </a:solidFill>
                  <a:latin typeface="Times New Roman" panose="02020603050405020304" pitchFamily="18" charset="0"/>
                  <a:cs typeface="Times New Roman" panose="02020603050405020304" pitchFamily="18" charset="0"/>
                </a:rPr>
                <a:t>test</a:t>
              </a:r>
            </a:p>
          </p:txBody>
        </p:sp>
      </p:grpSp>
      <p:sp>
        <p:nvSpPr>
          <p:cNvPr id="50" name="ZoneTexte 49">
            <a:extLst>
              <a:ext uri="{FF2B5EF4-FFF2-40B4-BE49-F238E27FC236}">
                <a16:creationId xmlns:a16="http://schemas.microsoft.com/office/drawing/2014/main" id="{A34095A5-6AA7-E75E-52BB-52CD9AE4C65B}"/>
              </a:ext>
            </a:extLst>
          </p:cNvPr>
          <p:cNvSpPr txBox="1"/>
          <p:nvPr/>
        </p:nvSpPr>
        <p:spPr>
          <a:xfrm>
            <a:off x="866884" y="1028075"/>
            <a:ext cx="11667066"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2400" b="1" i="0" u="none" strike="noStrike" kern="1200" cap="none" spc="0" normalizeH="0" baseline="0" noProof="0" dirty="0" err="1">
                <a:ln>
                  <a:noFill/>
                </a:ln>
                <a:solidFill>
                  <a:srgbClr val="1F497D"/>
                </a:solidFill>
                <a:effectLst/>
                <a:uLnTx/>
                <a:uFillTx/>
                <a:latin typeface="Times New Roman" panose="02020603050405020304" pitchFamily="18" charset="0"/>
                <a:ea typeface="+mn-ea"/>
                <a:cs typeface="Times New Roman" panose="02020603050405020304" pitchFamily="18" charset="0"/>
              </a:rPr>
              <a:t>Regréssion</a:t>
            </a:r>
            <a:r>
              <a:rPr kumimoji="0" lang="fr-FR" sz="2400" b="1" i="0" u="none" strike="noStrike" kern="1200" cap="none" spc="0" normalizeH="0" baseline="0" noProof="0" dirty="0">
                <a:ln>
                  <a:noFill/>
                </a:ln>
                <a:solidFill>
                  <a:srgbClr val="1F497D"/>
                </a:solidFill>
                <a:effectLst/>
                <a:uLnTx/>
                <a:uFillTx/>
                <a:latin typeface="Times New Roman" panose="02020603050405020304" pitchFamily="18" charset="0"/>
                <a:ea typeface="+mn-ea"/>
                <a:cs typeface="Times New Roman" panose="02020603050405020304" pitchFamily="18" charset="0"/>
              </a:rPr>
              <a:t> logistique</a:t>
            </a:r>
          </a:p>
        </p:txBody>
      </p:sp>
      <p:sp>
        <p:nvSpPr>
          <p:cNvPr id="54" name="ZoneTexte 53">
            <a:extLst>
              <a:ext uri="{FF2B5EF4-FFF2-40B4-BE49-F238E27FC236}">
                <a16:creationId xmlns:a16="http://schemas.microsoft.com/office/drawing/2014/main" id="{70340AE3-723F-AD6C-9253-FDAAE9B698FE}"/>
              </a:ext>
            </a:extLst>
          </p:cNvPr>
          <p:cNvSpPr txBox="1"/>
          <p:nvPr/>
        </p:nvSpPr>
        <p:spPr>
          <a:xfrm>
            <a:off x="3426569" y="6236287"/>
            <a:ext cx="11667066" cy="369332"/>
          </a:xfrm>
          <a:prstGeom prst="rect">
            <a:avLst/>
          </a:prstGeom>
          <a:noFill/>
        </p:spPr>
        <p:txBody>
          <a:bodyPr wrap="square">
            <a:spAutoFit/>
          </a:bodyPr>
          <a:lstStyle/>
          <a:p>
            <a:r>
              <a:rPr lang="en-US" dirty="0"/>
              <a:t> </a:t>
            </a:r>
            <a:endParaRPr lang="fr-FR" dirty="0"/>
          </a:p>
        </p:txBody>
      </p:sp>
      <p:sp>
        <p:nvSpPr>
          <p:cNvPr id="57" name="ZoneTexte 56">
            <a:extLst>
              <a:ext uri="{FF2B5EF4-FFF2-40B4-BE49-F238E27FC236}">
                <a16:creationId xmlns:a16="http://schemas.microsoft.com/office/drawing/2014/main" id="{4B3F355B-EC46-7BB7-108E-755A3E3C0C8A}"/>
              </a:ext>
            </a:extLst>
          </p:cNvPr>
          <p:cNvSpPr txBox="1"/>
          <p:nvPr/>
        </p:nvSpPr>
        <p:spPr>
          <a:xfrm>
            <a:off x="3651663" y="6404869"/>
            <a:ext cx="11667066" cy="369332"/>
          </a:xfrm>
          <a:prstGeom prst="rect">
            <a:avLst/>
          </a:prstGeom>
          <a:noFill/>
        </p:spPr>
        <p:txBody>
          <a:bodyPr wrap="square">
            <a:spAutoFit/>
          </a:bodyPr>
          <a:lstStyle/>
          <a:p>
            <a:r>
              <a:rPr lang="en-US" dirty="0"/>
              <a:t> </a:t>
            </a:r>
            <a:endParaRPr lang="fr-FR" dirty="0"/>
          </a:p>
        </p:txBody>
      </p:sp>
      <p:sp>
        <p:nvSpPr>
          <p:cNvPr id="63" name="ZoneTexte 62">
            <a:extLst>
              <a:ext uri="{FF2B5EF4-FFF2-40B4-BE49-F238E27FC236}">
                <a16:creationId xmlns:a16="http://schemas.microsoft.com/office/drawing/2014/main" id="{69709172-F928-40E5-7870-879C70FA40E8}"/>
              </a:ext>
            </a:extLst>
          </p:cNvPr>
          <p:cNvSpPr txBox="1"/>
          <p:nvPr/>
        </p:nvSpPr>
        <p:spPr>
          <a:xfrm>
            <a:off x="793595" y="5299793"/>
            <a:ext cx="11667066" cy="461665"/>
          </a:xfrm>
          <a:prstGeom prst="rect">
            <a:avLst/>
          </a:prstGeom>
          <a:noFill/>
        </p:spPr>
        <p:txBody>
          <a:bodyPr wrap="square">
            <a:spAutoFit/>
          </a:bodyPr>
          <a:lstStyle/>
          <a:p>
            <a:pPr marL="285750" indent="-285750">
              <a:buFont typeface="Wingdings" panose="05000000000000000000" pitchFamily="2" charset="2"/>
              <a:buChar char="q"/>
            </a:pPr>
            <a:r>
              <a:rPr kumimoji="0" lang="fr-FR" sz="2400" b="1" i="0" u="none" strike="noStrike" kern="1200" cap="none" spc="0" normalizeH="0" baseline="0" noProof="0" dirty="0">
                <a:ln>
                  <a:noFill/>
                </a:ln>
                <a:solidFill>
                  <a:srgbClr val="1F497D"/>
                </a:solidFill>
                <a:effectLst/>
                <a:uLnTx/>
                <a:uFillTx/>
                <a:latin typeface="Times New Roman" panose="02020603050405020304" pitchFamily="18" charset="0"/>
                <a:ea typeface="+mn-ea"/>
                <a:cs typeface="Times New Roman" panose="02020603050405020304" pitchFamily="18" charset="0"/>
              </a:rPr>
              <a:t>KNN</a:t>
            </a:r>
            <a:endParaRPr lang="fr-FR" sz="2400" dirty="0"/>
          </a:p>
        </p:txBody>
      </p:sp>
      <p:grpSp>
        <p:nvGrpSpPr>
          <p:cNvPr id="64" name="Groupe 63">
            <a:extLst>
              <a:ext uri="{FF2B5EF4-FFF2-40B4-BE49-F238E27FC236}">
                <a16:creationId xmlns:a16="http://schemas.microsoft.com/office/drawing/2014/main" id="{D4F1FDCD-9A89-876E-B372-69D14A794CF8}"/>
              </a:ext>
            </a:extLst>
          </p:cNvPr>
          <p:cNvGrpSpPr/>
          <p:nvPr/>
        </p:nvGrpSpPr>
        <p:grpSpPr>
          <a:xfrm>
            <a:off x="888367" y="5648180"/>
            <a:ext cx="14271040" cy="4075150"/>
            <a:chOff x="2569160" y="4632581"/>
            <a:chExt cx="14271040" cy="4324361"/>
          </a:xfrm>
        </p:grpSpPr>
        <p:grpSp>
          <p:nvGrpSpPr>
            <p:cNvPr id="65" name="Group 16">
              <a:extLst>
                <a:ext uri="{FF2B5EF4-FFF2-40B4-BE49-F238E27FC236}">
                  <a16:creationId xmlns:a16="http://schemas.microsoft.com/office/drawing/2014/main" id="{1B5D26DD-8B36-2DEE-2F7F-28D71073C949}"/>
                </a:ext>
              </a:extLst>
            </p:cNvPr>
            <p:cNvGrpSpPr/>
            <p:nvPr/>
          </p:nvGrpSpPr>
          <p:grpSpPr>
            <a:xfrm>
              <a:off x="2569160" y="5143500"/>
              <a:ext cx="14271040" cy="3813442"/>
              <a:chOff x="0" y="0"/>
              <a:chExt cx="2999100" cy="868800"/>
            </a:xfrm>
          </p:grpSpPr>
          <p:sp>
            <p:nvSpPr>
              <p:cNvPr id="73" name="Freeform 17">
                <a:extLst>
                  <a:ext uri="{FF2B5EF4-FFF2-40B4-BE49-F238E27FC236}">
                    <a16:creationId xmlns:a16="http://schemas.microsoft.com/office/drawing/2014/main" id="{7C5E37ED-6330-DEED-04EC-822B487853CD}"/>
                  </a:ext>
                </a:extLst>
              </p:cNvPr>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chemeClr val="accent1"/>
              </a:solidFill>
            </p:spPr>
          </p:sp>
          <p:sp>
            <p:nvSpPr>
              <p:cNvPr id="74" name="TextBox 18">
                <a:extLst>
                  <a:ext uri="{FF2B5EF4-FFF2-40B4-BE49-F238E27FC236}">
                    <a16:creationId xmlns:a16="http://schemas.microsoft.com/office/drawing/2014/main" id="{C3AB908C-1CE3-B311-E780-7A856DAF6366}"/>
                  </a:ext>
                </a:extLst>
              </p:cNvPr>
              <p:cNvSpPr txBox="1"/>
              <p:nvPr/>
            </p:nvSpPr>
            <p:spPr>
              <a:xfrm>
                <a:off x="0" y="-38100"/>
                <a:ext cx="2999100" cy="906900"/>
              </a:xfrm>
              <a:prstGeom prst="rect">
                <a:avLst/>
              </a:prstGeom>
            </p:spPr>
            <p:txBody>
              <a:bodyPr lIns="50800" tIns="50800" rIns="50800" bIns="50800" rtlCol="0" anchor="ctr"/>
              <a:lstStyle/>
              <a:p>
                <a:pPr algn="ctr">
                  <a:lnSpc>
                    <a:spcPts val="2659"/>
                  </a:lnSpc>
                </a:pPr>
                <a:endParaRPr/>
              </a:p>
            </p:txBody>
          </p:sp>
        </p:grpSp>
        <p:grpSp>
          <p:nvGrpSpPr>
            <p:cNvPr id="66" name="Group 22">
              <a:extLst>
                <a:ext uri="{FF2B5EF4-FFF2-40B4-BE49-F238E27FC236}">
                  <a16:creationId xmlns:a16="http://schemas.microsoft.com/office/drawing/2014/main" id="{DA0FA3FA-16B8-6DEA-93BA-7F8F725FE9B2}"/>
                </a:ext>
              </a:extLst>
            </p:cNvPr>
            <p:cNvGrpSpPr/>
            <p:nvPr/>
          </p:nvGrpSpPr>
          <p:grpSpPr>
            <a:xfrm>
              <a:off x="4659352" y="4632581"/>
              <a:ext cx="2772169" cy="867963"/>
              <a:chOff x="-458019" y="-66675"/>
              <a:chExt cx="1013291" cy="317260"/>
            </a:xfrm>
          </p:grpSpPr>
          <p:sp>
            <p:nvSpPr>
              <p:cNvPr id="71" name="Freeform 23">
                <a:extLst>
                  <a:ext uri="{FF2B5EF4-FFF2-40B4-BE49-F238E27FC236}">
                    <a16:creationId xmlns:a16="http://schemas.microsoft.com/office/drawing/2014/main" id="{85211A3C-248A-59DD-E099-656E9C2F907F}"/>
                  </a:ext>
                </a:extLst>
              </p:cNvPr>
              <p:cNvSpPr/>
              <p:nvPr/>
            </p:nvSpPr>
            <p:spPr>
              <a:xfrm>
                <a:off x="-458019"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chemeClr val="accent1"/>
              </a:solidFill>
              <a:ln cap="rnd">
                <a:noFill/>
                <a:prstDash val="solid"/>
                <a:round/>
              </a:ln>
            </p:spPr>
          </p:sp>
          <p:sp>
            <p:nvSpPr>
              <p:cNvPr id="72" name="TextBox 24">
                <a:extLst>
                  <a:ext uri="{FF2B5EF4-FFF2-40B4-BE49-F238E27FC236}">
                    <a16:creationId xmlns:a16="http://schemas.microsoft.com/office/drawing/2014/main" id="{74D364EB-B602-1F42-1545-F292778ECF2E}"/>
                  </a:ext>
                </a:extLst>
              </p:cNvPr>
              <p:cNvSpPr txBox="1"/>
              <p:nvPr/>
            </p:nvSpPr>
            <p:spPr>
              <a:xfrm>
                <a:off x="-458019" y="-66675"/>
                <a:ext cx="1013291" cy="317260"/>
              </a:xfrm>
              <a:prstGeom prst="rect">
                <a:avLst/>
              </a:prstGeom>
            </p:spPr>
            <p:txBody>
              <a:bodyPr lIns="0" tIns="0" rIns="0" bIns="0" rtlCol="0" anchor="ctr"/>
              <a:lstStyle/>
              <a:p>
                <a:pPr algn="ctr"/>
                <a:r>
                  <a:rPr lang="fr-FR" sz="4400" dirty="0">
                    <a:solidFill>
                      <a:schemeClr val="bg1"/>
                    </a:solidFill>
                    <a:latin typeface="Times New Roman" panose="02020603050405020304" pitchFamily="18" charset="0"/>
                    <a:cs typeface="Times New Roman" panose="02020603050405020304" pitchFamily="18" charset="0"/>
                  </a:rPr>
                  <a:t>train</a:t>
                </a:r>
              </a:p>
            </p:txBody>
          </p:sp>
        </p:grpSp>
        <p:sp>
          <p:nvSpPr>
            <p:cNvPr id="67" name="TextBox 29">
              <a:extLst>
                <a:ext uri="{FF2B5EF4-FFF2-40B4-BE49-F238E27FC236}">
                  <a16:creationId xmlns:a16="http://schemas.microsoft.com/office/drawing/2014/main" id="{EEFAC94D-2DC5-9764-0953-FD8B94FF0244}"/>
                </a:ext>
              </a:extLst>
            </p:cNvPr>
            <p:cNvSpPr txBox="1"/>
            <p:nvPr/>
          </p:nvSpPr>
          <p:spPr>
            <a:xfrm>
              <a:off x="3490223" y="5917431"/>
              <a:ext cx="4646830" cy="2802213"/>
            </a:xfrm>
            <a:prstGeom prst="rect">
              <a:avLst/>
            </a:prstGeom>
          </p:spPr>
          <p:txBody>
            <a:bodyPr wrap="square" lIns="0" tIns="0" rIns="0" bIns="0" rtlCol="0" anchor="t">
              <a:spAutoFit/>
            </a:bodyPr>
            <a:lstStyle/>
            <a:p>
              <a:pPr marL="0" lvl="0" indent="0" algn="ctr">
                <a:lnSpc>
                  <a:spcPts val="2334"/>
                </a:lnSpc>
                <a:spcBef>
                  <a:spcPct val="0"/>
                </a:spcBef>
              </a:pPr>
              <a:r>
                <a:rPr lang="en-US" sz="1667" u="none" strike="noStrike" spc="-33" dirty="0">
                  <a:solidFill>
                    <a:srgbClr val="FDFDFD"/>
                  </a:solidFill>
                  <a:latin typeface="Poppins"/>
                </a:rPr>
                <a:t>precision    recall  f1-score   support</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           0       0.93      0.90      0.92    104090</a:t>
              </a:r>
            </a:p>
            <a:p>
              <a:pPr marL="0" lvl="0" indent="0" algn="ctr">
                <a:lnSpc>
                  <a:spcPts val="2334"/>
                </a:lnSpc>
                <a:spcBef>
                  <a:spcPct val="0"/>
                </a:spcBef>
              </a:pPr>
              <a:r>
                <a:rPr lang="en-US" sz="1667" u="none" strike="noStrike" spc="-33" dirty="0">
                  <a:solidFill>
                    <a:srgbClr val="FDFDFD"/>
                  </a:solidFill>
                  <a:latin typeface="Poppins"/>
                </a:rPr>
                <a:t>           1       0.67      0.76      0.71     27937</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    accuracy                           0.87    132027</a:t>
              </a:r>
            </a:p>
            <a:p>
              <a:pPr marL="0" lvl="0" indent="0" algn="ctr">
                <a:lnSpc>
                  <a:spcPts val="2334"/>
                </a:lnSpc>
                <a:spcBef>
                  <a:spcPct val="0"/>
                </a:spcBef>
              </a:pPr>
              <a:r>
                <a:rPr lang="en-US" sz="1667" u="none" strike="noStrike" spc="-33" dirty="0">
                  <a:solidFill>
                    <a:srgbClr val="FDFDFD"/>
                  </a:solidFill>
                  <a:latin typeface="Poppins"/>
                </a:rPr>
                <a:t>   macro avg       0.80      0.83      0.81    132027</a:t>
              </a:r>
            </a:p>
            <a:p>
              <a:pPr marL="0" lvl="0" indent="0" algn="ctr">
                <a:lnSpc>
                  <a:spcPts val="2334"/>
                </a:lnSpc>
                <a:spcBef>
                  <a:spcPct val="0"/>
                </a:spcBef>
              </a:pPr>
              <a:r>
                <a:rPr lang="en-US" sz="1667" u="none" strike="noStrike" spc="-33" dirty="0">
                  <a:solidFill>
                    <a:srgbClr val="FDFDFD"/>
                  </a:solidFill>
                  <a:latin typeface="Poppins"/>
                </a:rPr>
                <a:t>weighted avg       0.88      0.87      0.87    132027</a:t>
              </a:r>
            </a:p>
          </p:txBody>
        </p:sp>
        <p:sp>
          <p:nvSpPr>
            <p:cNvPr id="68" name="TextBox 30">
              <a:extLst>
                <a:ext uri="{FF2B5EF4-FFF2-40B4-BE49-F238E27FC236}">
                  <a16:creationId xmlns:a16="http://schemas.microsoft.com/office/drawing/2014/main" id="{03148612-7D98-D01C-EA92-F60440153C33}"/>
                </a:ext>
              </a:extLst>
            </p:cNvPr>
            <p:cNvSpPr txBox="1"/>
            <p:nvPr/>
          </p:nvSpPr>
          <p:spPr>
            <a:xfrm>
              <a:off x="10510078" y="5866295"/>
              <a:ext cx="5108189" cy="2489223"/>
            </a:xfrm>
            <a:prstGeom prst="rect">
              <a:avLst/>
            </a:prstGeom>
          </p:spPr>
          <p:txBody>
            <a:bodyPr wrap="square" lIns="0" tIns="0" rIns="0" bIns="0" rtlCol="0" anchor="t">
              <a:spAutoFit/>
            </a:bodyPr>
            <a:lstStyle/>
            <a:p>
              <a:pPr marL="0" lvl="0" indent="0" algn="ctr">
                <a:lnSpc>
                  <a:spcPts val="2334"/>
                </a:lnSpc>
                <a:spcBef>
                  <a:spcPct val="0"/>
                </a:spcBef>
              </a:pPr>
              <a:r>
                <a:rPr lang="en-US" sz="1667" u="none" strike="noStrike" spc="-33" dirty="0">
                  <a:solidFill>
                    <a:srgbClr val="FDFDFD"/>
                  </a:solidFill>
                  <a:latin typeface="Poppins"/>
                </a:rPr>
                <a:t> precision    recall  f1-score   support</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 0       0.89      0.87      0.88     26023</a:t>
              </a:r>
            </a:p>
            <a:p>
              <a:pPr marL="0" lvl="0" indent="0" algn="ctr">
                <a:lnSpc>
                  <a:spcPts val="2334"/>
                </a:lnSpc>
                <a:spcBef>
                  <a:spcPct val="0"/>
                </a:spcBef>
              </a:pPr>
              <a:r>
                <a:rPr lang="en-US" sz="1667" u="none" strike="noStrike" spc="-33" dirty="0">
                  <a:solidFill>
                    <a:srgbClr val="FDFDFD"/>
                  </a:solidFill>
                  <a:latin typeface="Poppins"/>
                </a:rPr>
                <a:t>  1       0.56      0.61      0.59      6984</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accuracy                           0.82     33007</a:t>
              </a:r>
            </a:p>
            <a:p>
              <a:pPr marL="0" lvl="0" indent="0" algn="ctr">
                <a:lnSpc>
                  <a:spcPts val="2334"/>
                </a:lnSpc>
                <a:spcBef>
                  <a:spcPct val="0"/>
                </a:spcBef>
              </a:pPr>
              <a:r>
                <a:rPr lang="en-US" sz="1667" u="none" strike="noStrike" spc="-33" dirty="0">
                  <a:solidFill>
                    <a:srgbClr val="FDFDFD"/>
                  </a:solidFill>
                  <a:latin typeface="Poppins"/>
                </a:rPr>
                <a:t>   macro avg       0.73      0.74      0.73     33007</a:t>
              </a:r>
            </a:p>
            <a:p>
              <a:pPr marL="0" lvl="0" indent="0" algn="ctr">
                <a:lnSpc>
                  <a:spcPts val="2334"/>
                </a:lnSpc>
                <a:spcBef>
                  <a:spcPct val="0"/>
                </a:spcBef>
              </a:pPr>
              <a:r>
                <a:rPr lang="en-US" sz="1667" u="none" strike="noStrike" spc="-33" dirty="0">
                  <a:solidFill>
                    <a:srgbClr val="FDFDFD"/>
                  </a:solidFill>
                  <a:latin typeface="Poppins"/>
                </a:rPr>
                <a:t>weighted avg       0.82      0.82      0.82     33007</a:t>
              </a:r>
            </a:p>
          </p:txBody>
        </p:sp>
        <p:sp>
          <p:nvSpPr>
            <p:cNvPr id="69" name="Freeform 26">
              <a:extLst>
                <a:ext uri="{FF2B5EF4-FFF2-40B4-BE49-F238E27FC236}">
                  <a16:creationId xmlns:a16="http://schemas.microsoft.com/office/drawing/2014/main" id="{EA8B2B47-92C0-999B-18D5-B3410F806B2B}"/>
                </a:ext>
              </a:extLst>
            </p:cNvPr>
            <p:cNvSpPr/>
            <p:nvPr/>
          </p:nvSpPr>
          <p:spPr>
            <a:xfrm>
              <a:off x="11655440" y="4814991"/>
              <a:ext cx="2670160" cy="685553"/>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chemeClr val="accent1"/>
            </a:solidFill>
            <a:ln cap="rnd">
              <a:noFill/>
              <a:prstDash val="solid"/>
              <a:round/>
            </a:ln>
          </p:spPr>
        </p:sp>
        <p:sp>
          <p:nvSpPr>
            <p:cNvPr id="70" name="TextBox 27">
              <a:extLst>
                <a:ext uri="{FF2B5EF4-FFF2-40B4-BE49-F238E27FC236}">
                  <a16:creationId xmlns:a16="http://schemas.microsoft.com/office/drawing/2014/main" id="{44429BE2-025E-C246-E60E-EDA52720DBEA}"/>
                </a:ext>
              </a:extLst>
            </p:cNvPr>
            <p:cNvSpPr txBox="1"/>
            <p:nvPr/>
          </p:nvSpPr>
          <p:spPr>
            <a:xfrm>
              <a:off x="11655440" y="4632581"/>
              <a:ext cx="2670160" cy="867963"/>
            </a:xfrm>
            <a:prstGeom prst="rect">
              <a:avLst/>
            </a:prstGeom>
          </p:spPr>
          <p:txBody>
            <a:bodyPr lIns="0" tIns="0" rIns="0" bIns="0" rtlCol="0" anchor="ctr"/>
            <a:lstStyle/>
            <a:p>
              <a:pPr lvl="0" indent="0" algn="ctr">
                <a:lnSpc>
                  <a:spcPts val="3480"/>
                </a:lnSpc>
                <a:spcBef>
                  <a:spcPct val="0"/>
                </a:spcBef>
              </a:pPr>
              <a:r>
                <a:rPr lang="en-US" sz="4400" dirty="0">
                  <a:solidFill>
                    <a:schemeClr val="bg1"/>
                  </a:solidFill>
                  <a:latin typeface="Times New Roman" panose="02020603050405020304" pitchFamily="18" charset="0"/>
                  <a:cs typeface="Times New Roman" panose="02020603050405020304" pitchFamily="18" charset="0"/>
                </a:rPr>
                <a:t>test</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464408" y="793940"/>
            <a:ext cx="17591388" cy="9150160"/>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5235937" y="-85961"/>
            <a:ext cx="7453950" cy="879901"/>
          </a:xfrm>
          <a:prstGeom prst="rect">
            <a:avLst/>
          </a:prstGeom>
        </p:spPr>
        <p:txBody>
          <a:bodyPr lIns="0" tIns="0" rIns="0" bIns="0" rtlCol="0" anchor="t">
            <a:spAutoFit/>
          </a:bodyPr>
          <a:lstStyle/>
          <a:p>
            <a:pPr marL="0" lvl="0" indent="0" algn="ctr">
              <a:lnSpc>
                <a:spcPts val="7151"/>
              </a:lnSpc>
              <a:spcBef>
                <a:spcPct val="0"/>
              </a:spcBef>
            </a:pPr>
            <a:r>
              <a:rPr lang="en-US" sz="5108" dirty="0" err="1">
                <a:solidFill>
                  <a:srgbClr val="FDFDFD"/>
                </a:solidFill>
                <a:latin typeface="Open Sans Extra Bold"/>
              </a:rPr>
              <a:t>Modélisations</a:t>
            </a:r>
            <a:endParaRPr lang="en-US" sz="5108" dirty="0">
              <a:solidFill>
                <a:srgbClr val="FDFDFD"/>
              </a:solidFill>
              <a:latin typeface="Open Sans Extra Bold"/>
            </a:endParaRPr>
          </a:p>
        </p:txBody>
      </p:sp>
      <p:grpSp>
        <p:nvGrpSpPr>
          <p:cNvPr id="46" name="Groupe 45">
            <a:extLst>
              <a:ext uri="{FF2B5EF4-FFF2-40B4-BE49-F238E27FC236}">
                <a16:creationId xmlns:a16="http://schemas.microsoft.com/office/drawing/2014/main" id="{F5E83801-BC67-919D-6F9F-ED3E5AE27FF0}"/>
              </a:ext>
            </a:extLst>
          </p:cNvPr>
          <p:cNvGrpSpPr/>
          <p:nvPr/>
        </p:nvGrpSpPr>
        <p:grpSpPr>
          <a:xfrm>
            <a:off x="1023833" y="1256544"/>
            <a:ext cx="14271040" cy="4075150"/>
            <a:chOff x="2569160" y="4632581"/>
            <a:chExt cx="14271040" cy="4324361"/>
          </a:xfrm>
          <a:solidFill>
            <a:schemeClr val="accent1"/>
          </a:solidFill>
        </p:grpSpPr>
        <p:grpSp>
          <p:nvGrpSpPr>
            <p:cNvPr id="33" name="Group 16">
              <a:extLst>
                <a:ext uri="{FF2B5EF4-FFF2-40B4-BE49-F238E27FC236}">
                  <a16:creationId xmlns:a16="http://schemas.microsoft.com/office/drawing/2014/main" id="{155C476E-6D5E-41CE-1479-87824CACEB9B}"/>
                </a:ext>
              </a:extLst>
            </p:cNvPr>
            <p:cNvGrpSpPr/>
            <p:nvPr/>
          </p:nvGrpSpPr>
          <p:grpSpPr>
            <a:xfrm>
              <a:off x="2569160" y="5143500"/>
              <a:ext cx="14271040" cy="3813442"/>
              <a:chOff x="0" y="0"/>
              <a:chExt cx="2999100" cy="868800"/>
            </a:xfrm>
            <a:grpFill/>
          </p:grpSpPr>
          <p:sp>
            <p:nvSpPr>
              <p:cNvPr id="34" name="Freeform 17">
                <a:extLst>
                  <a:ext uri="{FF2B5EF4-FFF2-40B4-BE49-F238E27FC236}">
                    <a16:creationId xmlns:a16="http://schemas.microsoft.com/office/drawing/2014/main" id="{66F1C0C7-9B24-D88F-31AF-359F8B7B25B8}"/>
                  </a:ext>
                </a:extLst>
              </p:cNvPr>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grpFill/>
              <a:ln>
                <a:solidFill>
                  <a:schemeClr val="tx2">
                    <a:lumMod val="60000"/>
                    <a:lumOff val="40000"/>
                  </a:schemeClr>
                </a:solidFill>
              </a:ln>
            </p:spPr>
          </p:sp>
          <p:sp>
            <p:nvSpPr>
              <p:cNvPr id="35" name="TextBox 18">
                <a:extLst>
                  <a:ext uri="{FF2B5EF4-FFF2-40B4-BE49-F238E27FC236}">
                    <a16:creationId xmlns:a16="http://schemas.microsoft.com/office/drawing/2014/main" id="{FC48D88B-561D-C5DE-BE68-6D640B99A1CA}"/>
                  </a:ext>
                </a:extLst>
              </p:cNvPr>
              <p:cNvSpPr txBox="1"/>
              <p:nvPr/>
            </p:nvSpPr>
            <p:spPr>
              <a:xfrm>
                <a:off x="0" y="-38100"/>
                <a:ext cx="2999100" cy="906900"/>
              </a:xfrm>
              <a:prstGeom prst="rect">
                <a:avLst/>
              </a:prstGeom>
              <a:grpFill/>
            </p:spPr>
            <p:txBody>
              <a:bodyPr lIns="50800" tIns="50800" rIns="50800" bIns="50800" rtlCol="0" anchor="ctr"/>
              <a:lstStyle/>
              <a:p>
                <a:pPr algn="ctr">
                  <a:lnSpc>
                    <a:spcPts val="2659"/>
                  </a:lnSpc>
                </a:pPr>
                <a:endParaRPr/>
              </a:p>
            </p:txBody>
          </p:sp>
        </p:grpSp>
        <p:grpSp>
          <p:nvGrpSpPr>
            <p:cNvPr id="36" name="Group 22">
              <a:extLst>
                <a:ext uri="{FF2B5EF4-FFF2-40B4-BE49-F238E27FC236}">
                  <a16:creationId xmlns:a16="http://schemas.microsoft.com/office/drawing/2014/main" id="{B77A4416-80BC-CB05-EF6A-9D40766B2919}"/>
                </a:ext>
              </a:extLst>
            </p:cNvPr>
            <p:cNvGrpSpPr/>
            <p:nvPr/>
          </p:nvGrpSpPr>
          <p:grpSpPr>
            <a:xfrm>
              <a:off x="4659352" y="4632581"/>
              <a:ext cx="2772169" cy="867963"/>
              <a:chOff x="-458019" y="-66675"/>
              <a:chExt cx="1013291" cy="317260"/>
            </a:xfrm>
            <a:grpFill/>
          </p:grpSpPr>
          <p:sp>
            <p:nvSpPr>
              <p:cNvPr id="37" name="Freeform 23">
                <a:extLst>
                  <a:ext uri="{FF2B5EF4-FFF2-40B4-BE49-F238E27FC236}">
                    <a16:creationId xmlns:a16="http://schemas.microsoft.com/office/drawing/2014/main" id="{82DA4829-787C-6652-1FA9-C55475BDBC8D}"/>
                  </a:ext>
                </a:extLst>
              </p:cNvPr>
              <p:cNvSpPr/>
              <p:nvPr/>
            </p:nvSpPr>
            <p:spPr>
              <a:xfrm>
                <a:off x="-458019"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pFill/>
              <a:ln cap="rnd">
                <a:noFill/>
                <a:prstDash val="solid"/>
                <a:round/>
              </a:ln>
            </p:spPr>
          </p:sp>
          <p:sp>
            <p:nvSpPr>
              <p:cNvPr id="38" name="TextBox 24">
                <a:extLst>
                  <a:ext uri="{FF2B5EF4-FFF2-40B4-BE49-F238E27FC236}">
                    <a16:creationId xmlns:a16="http://schemas.microsoft.com/office/drawing/2014/main" id="{3C6D2E5A-4756-5D20-514F-44D1C50D98B6}"/>
                  </a:ext>
                </a:extLst>
              </p:cNvPr>
              <p:cNvSpPr txBox="1"/>
              <p:nvPr/>
            </p:nvSpPr>
            <p:spPr>
              <a:xfrm>
                <a:off x="-458019" y="-66675"/>
                <a:ext cx="1013291" cy="317260"/>
              </a:xfrm>
              <a:prstGeom prst="rect">
                <a:avLst/>
              </a:prstGeom>
              <a:grpFill/>
            </p:spPr>
            <p:txBody>
              <a:bodyPr lIns="0" tIns="0" rIns="0" bIns="0" rtlCol="0" anchor="ctr"/>
              <a:lstStyle/>
              <a:p>
                <a:pPr algn="ctr"/>
                <a:r>
                  <a:rPr lang="fr-FR" sz="4400" dirty="0">
                    <a:solidFill>
                      <a:schemeClr val="bg1"/>
                    </a:solidFill>
                    <a:latin typeface="Times New Roman" panose="02020603050405020304" pitchFamily="18" charset="0"/>
                    <a:cs typeface="Times New Roman" panose="02020603050405020304" pitchFamily="18" charset="0"/>
                  </a:rPr>
                  <a:t>train</a:t>
                </a:r>
              </a:p>
            </p:txBody>
          </p:sp>
        </p:grpSp>
        <p:sp>
          <p:nvSpPr>
            <p:cNvPr id="42" name="TextBox 29">
              <a:extLst>
                <a:ext uri="{FF2B5EF4-FFF2-40B4-BE49-F238E27FC236}">
                  <a16:creationId xmlns:a16="http://schemas.microsoft.com/office/drawing/2014/main" id="{1F475676-1CE1-E6C2-B727-B6B311AC5805}"/>
                </a:ext>
              </a:extLst>
            </p:cNvPr>
            <p:cNvSpPr txBox="1"/>
            <p:nvPr/>
          </p:nvSpPr>
          <p:spPr>
            <a:xfrm>
              <a:off x="3507098" y="5776785"/>
              <a:ext cx="4646830" cy="3115203"/>
            </a:xfrm>
            <a:prstGeom prst="rect">
              <a:avLst/>
            </a:prstGeom>
            <a:grpFill/>
          </p:spPr>
          <p:txBody>
            <a:bodyPr wrap="square" lIns="0" tIns="0" rIns="0" bIns="0" rtlCol="0" anchor="t">
              <a:spAutoFit/>
            </a:bodyPr>
            <a:lstStyle/>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precision    recall  f1-score   support</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           0       0.87      0.85      0.86    104090</a:t>
              </a:r>
            </a:p>
            <a:p>
              <a:pPr marL="0" lvl="0" indent="0" algn="ctr">
                <a:lnSpc>
                  <a:spcPts val="2334"/>
                </a:lnSpc>
                <a:spcBef>
                  <a:spcPct val="0"/>
                </a:spcBef>
              </a:pPr>
              <a:r>
                <a:rPr lang="en-US" sz="1667" u="none" strike="noStrike" spc="-33" dirty="0">
                  <a:solidFill>
                    <a:srgbClr val="FDFDFD"/>
                  </a:solidFill>
                  <a:latin typeface="Poppins"/>
                </a:rPr>
                <a:t>           1       0.48      0.50      0.49     27937</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    accuracy                           0.78    132027</a:t>
              </a:r>
            </a:p>
            <a:p>
              <a:pPr marL="0" lvl="0" indent="0" algn="ctr">
                <a:lnSpc>
                  <a:spcPts val="2334"/>
                </a:lnSpc>
                <a:spcBef>
                  <a:spcPct val="0"/>
                </a:spcBef>
              </a:pPr>
              <a:r>
                <a:rPr lang="en-US" sz="1667" u="none" strike="noStrike" spc="-33" dirty="0">
                  <a:solidFill>
                    <a:srgbClr val="FDFDFD"/>
                  </a:solidFill>
                  <a:latin typeface="Poppins"/>
                </a:rPr>
                <a:t>   macro avg       0.67      0.68      0.67    132027</a:t>
              </a:r>
            </a:p>
            <a:p>
              <a:pPr marL="0" lvl="0" indent="0" algn="ctr">
                <a:lnSpc>
                  <a:spcPts val="2334"/>
                </a:lnSpc>
                <a:spcBef>
                  <a:spcPct val="0"/>
                </a:spcBef>
              </a:pPr>
              <a:r>
                <a:rPr lang="en-US" sz="1667" u="none" strike="noStrike" spc="-33" dirty="0">
                  <a:solidFill>
                    <a:srgbClr val="FDFDFD"/>
                  </a:solidFill>
                  <a:latin typeface="Poppins"/>
                </a:rPr>
                <a:t>weighted avg       0.78      0.78      0.78    132027</a:t>
              </a:r>
            </a:p>
            <a:p>
              <a:pPr marL="0" lvl="0" indent="0" algn="ctr">
                <a:lnSpc>
                  <a:spcPts val="2334"/>
                </a:lnSpc>
                <a:spcBef>
                  <a:spcPct val="0"/>
                </a:spcBef>
              </a:pPr>
              <a:r>
                <a:rPr lang="en-US" sz="1667" u="none" strike="noStrike" spc="-33" dirty="0">
                  <a:solidFill>
                    <a:srgbClr val="FDFDFD"/>
                  </a:solidFill>
                  <a:latin typeface="Poppins"/>
                </a:rPr>
                <a:t>. </a:t>
              </a:r>
            </a:p>
          </p:txBody>
        </p:sp>
        <p:sp>
          <p:nvSpPr>
            <p:cNvPr id="43" name="TextBox 30">
              <a:extLst>
                <a:ext uri="{FF2B5EF4-FFF2-40B4-BE49-F238E27FC236}">
                  <a16:creationId xmlns:a16="http://schemas.microsoft.com/office/drawing/2014/main" id="{862BA177-AB04-6886-BB87-CA8EECF1892F}"/>
                </a:ext>
              </a:extLst>
            </p:cNvPr>
            <p:cNvSpPr txBox="1"/>
            <p:nvPr/>
          </p:nvSpPr>
          <p:spPr>
            <a:xfrm>
              <a:off x="10510078" y="5866295"/>
              <a:ext cx="5108189" cy="2489223"/>
            </a:xfrm>
            <a:prstGeom prst="rect">
              <a:avLst/>
            </a:prstGeom>
            <a:grpFill/>
          </p:spPr>
          <p:txBody>
            <a:bodyPr wrap="square" lIns="0" tIns="0" rIns="0" bIns="0" rtlCol="0" anchor="t">
              <a:spAutoFit/>
            </a:bodyPr>
            <a:lstStyle/>
            <a:p>
              <a:pPr marL="0" lvl="0" indent="0" algn="ctr">
                <a:lnSpc>
                  <a:spcPts val="2334"/>
                </a:lnSpc>
                <a:spcBef>
                  <a:spcPct val="0"/>
                </a:spcBef>
              </a:pPr>
              <a:r>
                <a:rPr lang="en-US" sz="1667" u="none" strike="noStrike" spc="-33" dirty="0">
                  <a:solidFill>
                    <a:srgbClr val="FDFDFD"/>
                  </a:solidFill>
                  <a:latin typeface="Poppins"/>
                </a:rPr>
                <a:t> precision    recall  f1-score   support</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 0       0.86      0.85      0.86     26023</a:t>
              </a:r>
            </a:p>
            <a:p>
              <a:pPr marL="0" lvl="0" indent="0" algn="ctr">
                <a:lnSpc>
                  <a:spcPts val="2334"/>
                </a:lnSpc>
                <a:spcBef>
                  <a:spcPct val="0"/>
                </a:spcBef>
              </a:pPr>
              <a:r>
                <a:rPr lang="en-US" sz="1667" u="none" strike="noStrike" spc="-33" dirty="0">
                  <a:solidFill>
                    <a:srgbClr val="FDFDFD"/>
                  </a:solidFill>
                  <a:latin typeface="Poppins"/>
                </a:rPr>
                <a:t>    1       0.47      0.51      0.49      6984</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    accuracy                           0.77     33007</a:t>
              </a:r>
            </a:p>
            <a:p>
              <a:pPr marL="0" lvl="0" indent="0" algn="ctr">
                <a:lnSpc>
                  <a:spcPts val="2334"/>
                </a:lnSpc>
                <a:spcBef>
                  <a:spcPct val="0"/>
                </a:spcBef>
              </a:pPr>
              <a:r>
                <a:rPr lang="en-US" sz="1667" u="none" strike="noStrike" spc="-33" dirty="0">
                  <a:solidFill>
                    <a:srgbClr val="FDFDFD"/>
                  </a:solidFill>
                  <a:latin typeface="Poppins"/>
                </a:rPr>
                <a:t>   macro avg       0.67      0.68      0.67     33007</a:t>
              </a:r>
            </a:p>
            <a:p>
              <a:pPr marL="0" lvl="0" indent="0" algn="ctr">
                <a:lnSpc>
                  <a:spcPts val="2334"/>
                </a:lnSpc>
                <a:spcBef>
                  <a:spcPct val="0"/>
                </a:spcBef>
              </a:pPr>
              <a:r>
                <a:rPr lang="en-US" sz="1667" u="none" strike="noStrike" spc="-33" dirty="0">
                  <a:solidFill>
                    <a:srgbClr val="FDFDFD"/>
                  </a:solidFill>
                  <a:latin typeface="Poppins"/>
                </a:rPr>
                <a:t>weighted avg       0.78      0.77      0.78     33007</a:t>
              </a:r>
            </a:p>
          </p:txBody>
        </p:sp>
        <p:sp>
          <p:nvSpPr>
            <p:cNvPr id="44" name="Freeform 26">
              <a:extLst>
                <a:ext uri="{FF2B5EF4-FFF2-40B4-BE49-F238E27FC236}">
                  <a16:creationId xmlns:a16="http://schemas.microsoft.com/office/drawing/2014/main" id="{8A65FC32-E550-42A8-C236-523D57A5A2B0}"/>
                </a:ext>
              </a:extLst>
            </p:cNvPr>
            <p:cNvSpPr/>
            <p:nvPr/>
          </p:nvSpPr>
          <p:spPr>
            <a:xfrm>
              <a:off x="11655440" y="4814991"/>
              <a:ext cx="2670160" cy="685553"/>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pFill/>
            <a:ln cap="rnd">
              <a:noFill/>
              <a:prstDash val="solid"/>
              <a:round/>
            </a:ln>
          </p:spPr>
        </p:sp>
        <p:sp>
          <p:nvSpPr>
            <p:cNvPr id="45" name="TextBox 27">
              <a:extLst>
                <a:ext uri="{FF2B5EF4-FFF2-40B4-BE49-F238E27FC236}">
                  <a16:creationId xmlns:a16="http://schemas.microsoft.com/office/drawing/2014/main" id="{BB09D852-0E04-B3B2-5B6C-CED658296DCA}"/>
                </a:ext>
              </a:extLst>
            </p:cNvPr>
            <p:cNvSpPr txBox="1"/>
            <p:nvPr/>
          </p:nvSpPr>
          <p:spPr>
            <a:xfrm>
              <a:off x="11655440" y="4632581"/>
              <a:ext cx="2670160" cy="867963"/>
            </a:xfrm>
            <a:prstGeom prst="rect">
              <a:avLst/>
            </a:prstGeom>
            <a:grpFill/>
          </p:spPr>
          <p:txBody>
            <a:bodyPr lIns="0" tIns="0" rIns="0" bIns="0" rtlCol="0" anchor="ctr"/>
            <a:lstStyle/>
            <a:p>
              <a:pPr lvl="0" indent="0" algn="ctr">
                <a:lnSpc>
                  <a:spcPts val="3480"/>
                </a:lnSpc>
                <a:spcBef>
                  <a:spcPct val="0"/>
                </a:spcBef>
              </a:pPr>
              <a:r>
                <a:rPr lang="en-US" sz="4400" dirty="0">
                  <a:solidFill>
                    <a:schemeClr val="bg1"/>
                  </a:solidFill>
                  <a:latin typeface="Times New Roman" panose="02020603050405020304" pitchFamily="18" charset="0"/>
                  <a:cs typeface="Times New Roman" panose="02020603050405020304" pitchFamily="18" charset="0"/>
                </a:rPr>
                <a:t>test</a:t>
              </a:r>
            </a:p>
          </p:txBody>
        </p:sp>
      </p:grpSp>
      <p:sp>
        <p:nvSpPr>
          <p:cNvPr id="50" name="ZoneTexte 49">
            <a:extLst>
              <a:ext uri="{FF2B5EF4-FFF2-40B4-BE49-F238E27FC236}">
                <a16:creationId xmlns:a16="http://schemas.microsoft.com/office/drawing/2014/main" id="{A34095A5-6AA7-E75E-52BB-52CD9AE4C65B}"/>
              </a:ext>
            </a:extLst>
          </p:cNvPr>
          <p:cNvSpPr txBox="1"/>
          <p:nvPr/>
        </p:nvSpPr>
        <p:spPr>
          <a:xfrm>
            <a:off x="866884" y="1028075"/>
            <a:ext cx="11667066"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2400" b="1" i="0" u="none" strike="noStrike" kern="1200" cap="none" spc="0" normalizeH="0" baseline="0" noProof="0" dirty="0" err="1">
                <a:ln>
                  <a:noFill/>
                </a:ln>
                <a:solidFill>
                  <a:srgbClr val="1F497D"/>
                </a:solidFill>
                <a:effectLst/>
                <a:uLnTx/>
                <a:uFillTx/>
                <a:latin typeface="Times New Roman" panose="02020603050405020304" pitchFamily="18" charset="0"/>
                <a:ea typeface="+mn-ea"/>
                <a:cs typeface="Times New Roman" panose="02020603050405020304" pitchFamily="18" charset="0"/>
              </a:rPr>
              <a:t>Gaussian</a:t>
            </a:r>
            <a:r>
              <a:rPr kumimoji="0" lang="fr-FR" sz="2400" b="1" i="0" u="none" strike="noStrike" kern="1200" cap="none" spc="0" normalizeH="0" baseline="0" noProof="0" dirty="0">
                <a:ln>
                  <a:noFill/>
                </a:ln>
                <a:solidFill>
                  <a:srgbClr val="1F497D"/>
                </a:solidFill>
                <a:effectLst/>
                <a:uLnTx/>
                <a:uFillTx/>
                <a:latin typeface="Times New Roman" panose="02020603050405020304" pitchFamily="18" charset="0"/>
                <a:ea typeface="+mn-ea"/>
                <a:cs typeface="Times New Roman" panose="02020603050405020304" pitchFamily="18" charset="0"/>
              </a:rPr>
              <a:t> </a:t>
            </a:r>
            <a:r>
              <a:rPr kumimoji="0" lang="fr-FR" sz="2400" b="1" i="0" u="none" strike="noStrike" kern="1200" cap="none" spc="0" normalizeH="0" baseline="0" noProof="0" dirty="0" err="1">
                <a:ln>
                  <a:noFill/>
                </a:ln>
                <a:solidFill>
                  <a:srgbClr val="1F497D"/>
                </a:solidFill>
                <a:effectLst/>
                <a:uLnTx/>
                <a:uFillTx/>
                <a:latin typeface="Times New Roman" panose="02020603050405020304" pitchFamily="18" charset="0"/>
                <a:ea typeface="+mn-ea"/>
                <a:cs typeface="Times New Roman" panose="02020603050405020304" pitchFamily="18" charset="0"/>
              </a:rPr>
              <a:t>Niave</a:t>
            </a:r>
            <a:r>
              <a:rPr kumimoji="0" lang="fr-FR" sz="2400" b="1" i="0" u="none" strike="noStrike" kern="1200" cap="none" spc="0" normalizeH="0" baseline="0" noProof="0" dirty="0">
                <a:ln>
                  <a:noFill/>
                </a:ln>
                <a:solidFill>
                  <a:srgbClr val="1F497D"/>
                </a:solidFill>
                <a:effectLst/>
                <a:uLnTx/>
                <a:uFillTx/>
                <a:latin typeface="Times New Roman" panose="02020603050405020304" pitchFamily="18" charset="0"/>
                <a:ea typeface="+mn-ea"/>
                <a:cs typeface="Times New Roman" panose="02020603050405020304" pitchFamily="18" charset="0"/>
              </a:rPr>
              <a:t> Bayes</a:t>
            </a:r>
          </a:p>
        </p:txBody>
      </p:sp>
      <p:sp>
        <p:nvSpPr>
          <p:cNvPr id="54" name="ZoneTexte 53">
            <a:extLst>
              <a:ext uri="{FF2B5EF4-FFF2-40B4-BE49-F238E27FC236}">
                <a16:creationId xmlns:a16="http://schemas.microsoft.com/office/drawing/2014/main" id="{70340AE3-723F-AD6C-9253-FDAAE9B698FE}"/>
              </a:ext>
            </a:extLst>
          </p:cNvPr>
          <p:cNvSpPr txBox="1"/>
          <p:nvPr/>
        </p:nvSpPr>
        <p:spPr>
          <a:xfrm>
            <a:off x="3426569" y="6236287"/>
            <a:ext cx="11667066" cy="369332"/>
          </a:xfrm>
          <a:prstGeom prst="rect">
            <a:avLst/>
          </a:prstGeom>
          <a:noFill/>
        </p:spPr>
        <p:txBody>
          <a:bodyPr wrap="square">
            <a:spAutoFit/>
          </a:bodyPr>
          <a:lstStyle/>
          <a:p>
            <a:r>
              <a:rPr lang="en-US" dirty="0"/>
              <a:t> </a:t>
            </a:r>
            <a:endParaRPr lang="fr-FR" dirty="0"/>
          </a:p>
        </p:txBody>
      </p:sp>
      <p:sp>
        <p:nvSpPr>
          <p:cNvPr id="57" name="ZoneTexte 56">
            <a:extLst>
              <a:ext uri="{FF2B5EF4-FFF2-40B4-BE49-F238E27FC236}">
                <a16:creationId xmlns:a16="http://schemas.microsoft.com/office/drawing/2014/main" id="{4B3F355B-EC46-7BB7-108E-755A3E3C0C8A}"/>
              </a:ext>
            </a:extLst>
          </p:cNvPr>
          <p:cNvSpPr txBox="1"/>
          <p:nvPr/>
        </p:nvSpPr>
        <p:spPr>
          <a:xfrm>
            <a:off x="3651663" y="6404869"/>
            <a:ext cx="11667066" cy="369332"/>
          </a:xfrm>
          <a:prstGeom prst="rect">
            <a:avLst/>
          </a:prstGeom>
          <a:noFill/>
        </p:spPr>
        <p:txBody>
          <a:bodyPr wrap="square">
            <a:spAutoFit/>
          </a:bodyPr>
          <a:lstStyle/>
          <a:p>
            <a:r>
              <a:rPr lang="en-US" dirty="0"/>
              <a:t> </a:t>
            </a:r>
            <a:endParaRPr lang="fr-FR" dirty="0"/>
          </a:p>
        </p:txBody>
      </p:sp>
      <p:sp>
        <p:nvSpPr>
          <p:cNvPr id="63" name="ZoneTexte 62">
            <a:extLst>
              <a:ext uri="{FF2B5EF4-FFF2-40B4-BE49-F238E27FC236}">
                <a16:creationId xmlns:a16="http://schemas.microsoft.com/office/drawing/2014/main" id="{69709172-F928-40E5-7870-879C70FA40E8}"/>
              </a:ext>
            </a:extLst>
          </p:cNvPr>
          <p:cNvSpPr txBox="1"/>
          <p:nvPr/>
        </p:nvSpPr>
        <p:spPr>
          <a:xfrm>
            <a:off x="793595" y="5299793"/>
            <a:ext cx="11667066" cy="461665"/>
          </a:xfrm>
          <a:prstGeom prst="rect">
            <a:avLst/>
          </a:prstGeom>
          <a:noFill/>
        </p:spPr>
        <p:txBody>
          <a:bodyPr wrap="square">
            <a:spAutoFit/>
          </a:bodyPr>
          <a:lstStyle/>
          <a:p>
            <a:pPr marL="285750" indent="-285750">
              <a:buFont typeface="Wingdings" panose="05000000000000000000" pitchFamily="2" charset="2"/>
              <a:buChar char="q"/>
            </a:pPr>
            <a:r>
              <a:rPr kumimoji="0" lang="fr-FR" sz="2400" b="1" i="0" u="none" strike="noStrike" kern="1200" cap="none" spc="0" normalizeH="0" baseline="0" noProof="0" dirty="0" err="1">
                <a:ln>
                  <a:noFill/>
                </a:ln>
                <a:solidFill>
                  <a:srgbClr val="1F497D"/>
                </a:solidFill>
                <a:effectLst/>
                <a:uLnTx/>
                <a:uFillTx/>
                <a:latin typeface="Times New Roman" panose="02020603050405020304" pitchFamily="18" charset="0"/>
                <a:ea typeface="+mn-ea"/>
                <a:cs typeface="Times New Roman" panose="02020603050405020304" pitchFamily="18" charset="0"/>
              </a:rPr>
              <a:t>Random</a:t>
            </a:r>
            <a:r>
              <a:rPr kumimoji="0" lang="fr-FR" sz="2400" b="1" i="0" u="none" strike="noStrike" kern="1200" cap="none" spc="0" normalizeH="0" baseline="0" noProof="0" dirty="0">
                <a:ln>
                  <a:noFill/>
                </a:ln>
                <a:solidFill>
                  <a:srgbClr val="1F497D"/>
                </a:solidFill>
                <a:effectLst/>
                <a:uLnTx/>
                <a:uFillTx/>
                <a:latin typeface="Times New Roman" panose="02020603050405020304" pitchFamily="18" charset="0"/>
                <a:ea typeface="+mn-ea"/>
                <a:cs typeface="Times New Roman" panose="02020603050405020304" pitchFamily="18" charset="0"/>
              </a:rPr>
              <a:t> Forest</a:t>
            </a:r>
            <a:endParaRPr lang="fr-FR" sz="2400" dirty="0"/>
          </a:p>
        </p:txBody>
      </p:sp>
      <p:grpSp>
        <p:nvGrpSpPr>
          <p:cNvPr id="64" name="Groupe 63">
            <a:extLst>
              <a:ext uri="{FF2B5EF4-FFF2-40B4-BE49-F238E27FC236}">
                <a16:creationId xmlns:a16="http://schemas.microsoft.com/office/drawing/2014/main" id="{D4F1FDCD-9A89-876E-B372-69D14A794CF8}"/>
              </a:ext>
            </a:extLst>
          </p:cNvPr>
          <p:cNvGrpSpPr/>
          <p:nvPr/>
        </p:nvGrpSpPr>
        <p:grpSpPr>
          <a:xfrm>
            <a:off x="888367" y="5648180"/>
            <a:ext cx="14430362" cy="4075150"/>
            <a:chOff x="2569160" y="4632581"/>
            <a:chExt cx="14271040" cy="4324361"/>
          </a:xfrm>
          <a:solidFill>
            <a:schemeClr val="accent1"/>
          </a:solidFill>
        </p:grpSpPr>
        <p:grpSp>
          <p:nvGrpSpPr>
            <p:cNvPr id="65" name="Group 16">
              <a:extLst>
                <a:ext uri="{FF2B5EF4-FFF2-40B4-BE49-F238E27FC236}">
                  <a16:creationId xmlns:a16="http://schemas.microsoft.com/office/drawing/2014/main" id="{1B5D26DD-8B36-2DEE-2F7F-28D71073C949}"/>
                </a:ext>
              </a:extLst>
            </p:cNvPr>
            <p:cNvGrpSpPr/>
            <p:nvPr/>
          </p:nvGrpSpPr>
          <p:grpSpPr>
            <a:xfrm>
              <a:off x="2569160" y="5143500"/>
              <a:ext cx="14271040" cy="3813442"/>
              <a:chOff x="0" y="0"/>
              <a:chExt cx="2999100" cy="868800"/>
            </a:xfrm>
            <a:grpFill/>
          </p:grpSpPr>
          <p:sp>
            <p:nvSpPr>
              <p:cNvPr id="73" name="Freeform 17">
                <a:extLst>
                  <a:ext uri="{FF2B5EF4-FFF2-40B4-BE49-F238E27FC236}">
                    <a16:creationId xmlns:a16="http://schemas.microsoft.com/office/drawing/2014/main" id="{7C5E37ED-6330-DEED-04EC-822B487853CD}"/>
                  </a:ext>
                </a:extLst>
              </p:cNvPr>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grpFill/>
            </p:spPr>
          </p:sp>
          <p:sp>
            <p:nvSpPr>
              <p:cNvPr id="74" name="TextBox 18">
                <a:extLst>
                  <a:ext uri="{FF2B5EF4-FFF2-40B4-BE49-F238E27FC236}">
                    <a16:creationId xmlns:a16="http://schemas.microsoft.com/office/drawing/2014/main" id="{C3AB908C-1CE3-B311-E780-7A856DAF6366}"/>
                  </a:ext>
                </a:extLst>
              </p:cNvPr>
              <p:cNvSpPr txBox="1"/>
              <p:nvPr/>
            </p:nvSpPr>
            <p:spPr>
              <a:xfrm>
                <a:off x="0" y="-38100"/>
                <a:ext cx="2999100" cy="906900"/>
              </a:xfrm>
              <a:prstGeom prst="rect">
                <a:avLst/>
              </a:prstGeom>
              <a:grpFill/>
            </p:spPr>
            <p:txBody>
              <a:bodyPr lIns="50800" tIns="50800" rIns="50800" bIns="50800" rtlCol="0" anchor="ctr"/>
              <a:lstStyle/>
              <a:p>
                <a:pPr algn="ctr">
                  <a:lnSpc>
                    <a:spcPts val="2659"/>
                  </a:lnSpc>
                </a:pPr>
                <a:endParaRPr/>
              </a:p>
            </p:txBody>
          </p:sp>
        </p:grpSp>
        <p:grpSp>
          <p:nvGrpSpPr>
            <p:cNvPr id="66" name="Group 22">
              <a:extLst>
                <a:ext uri="{FF2B5EF4-FFF2-40B4-BE49-F238E27FC236}">
                  <a16:creationId xmlns:a16="http://schemas.microsoft.com/office/drawing/2014/main" id="{DA0FA3FA-16B8-6DEA-93BA-7F8F725FE9B2}"/>
                </a:ext>
              </a:extLst>
            </p:cNvPr>
            <p:cNvGrpSpPr/>
            <p:nvPr/>
          </p:nvGrpSpPr>
          <p:grpSpPr>
            <a:xfrm>
              <a:off x="4659352" y="4632581"/>
              <a:ext cx="2772169" cy="867963"/>
              <a:chOff x="-458019" y="-66675"/>
              <a:chExt cx="1013291" cy="317260"/>
            </a:xfrm>
            <a:grpFill/>
          </p:grpSpPr>
          <p:sp>
            <p:nvSpPr>
              <p:cNvPr id="71" name="Freeform 23">
                <a:extLst>
                  <a:ext uri="{FF2B5EF4-FFF2-40B4-BE49-F238E27FC236}">
                    <a16:creationId xmlns:a16="http://schemas.microsoft.com/office/drawing/2014/main" id="{85211A3C-248A-59DD-E099-656E9C2F907F}"/>
                  </a:ext>
                </a:extLst>
              </p:cNvPr>
              <p:cNvSpPr/>
              <p:nvPr/>
            </p:nvSpPr>
            <p:spPr>
              <a:xfrm>
                <a:off x="-458019"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pFill/>
              <a:ln cap="rnd">
                <a:noFill/>
                <a:prstDash val="solid"/>
                <a:round/>
              </a:ln>
            </p:spPr>
          </p:sp>
          <p:sp>
            <p:nvSpPr>
              <p:cNvPr id="72" name="TextBox 24">
                <a:extLst>
                  <a:ext uri="{FF2B5EF4-FFF2-40B4-BE49-F238E27FC236}">
                    <a16:creationId xmlns:a16="http://schemas.microsoft.com/office/drawing/2014/main" id="{74D364EB-B602-1F42-1545-F292778ECF2E}"/>
                  </a:ext>
                </a:extLst>
              </p:cNvPr>
              <p:cNvSpPr txBox="1"/>
              <p:nvPr/>
            </p:nvSpPr>
            <p:spPr>
              <a:xfrm>
                <a:off x="-458019" y="-66675"/>
                <a:ext cx="1013291" cy="317260"/>
              </a:xfrm>
              <a:prstGeom prst="rect">
                <a:avLst/>
              </a:prstGeom>
              <a:grpFill/>
            </p:spPr>
            <p:txBody>
              <a:bodyPr lIns="0" tIns="0" rIns="0" bIns="0" rtlCol="0" anchor="ctr"/>
              <a:lstStyle/>
              <a:p>
                <a:pPr algn="ctr"/>
                <a:r>
                  <a:rPr lang="fr-FR" sz="4400" dirty="0">
                    <a:solidFill>
                      <a:schemeClr val="bg1"/>
                    </a:solidFill>
                    <a:latin typeface="Times New Roman" panose="02020603050405020304" pitchFamily="18" charset="0"/>
                    <a:cs typeface="Times New Roman" panose="02020603050405020304" pitchFamily="18" charset="0"/>
                  </a:rPr>
                  <a:t>train</a:t>
                </a:r>
              </a:p>
            </p:txBody>
          </p:sp>
        </p:grpSp>
        <p:sp>
          <p:nvSpPr>
            <p:cNvPr id="67" name="TextBox 29">
              <a:extLst>
                <a:ext uri="{FF2B5EF4-FFF2-40B4-BE49-F238E27FC236}">
                  <a16:creationId xmlns:a16="http://schemas.microsoft.com/office/drawing/2014/main" id="{EEFAC94D-2DC5-9764-0953-FD8B94FF0244}"/>
                </a:ext>
              </a:extLst>
            </p:cNvPr>
            <p:cNvSpPr txBox="1"/>
            <p:nvPr/>
          </p:nvSpPr>
          <p:spPr>
            <a:xfrm>
              <a:off x="3490223" y="5917431"/>
              <a:ext cx="4646830" cy="2489223"/>
            </a:xfrm>
            <a:prstGeom prst="rect">
              <a:avLst/>
            </a:prstGeom>
            <a:grpFill/>
          </p:spPr>
          <p:txBody>
            <a:bodyPr wrap="square" lIns="0" tIns="0" rIns="0" bIns="0" rtlCol="0" anchor="t">
              <a:spAutoFit/>
            </a:bodyPr>
            <a:lstStyle/>
            <a:p>
              <a:pPr marL="0" lvl="0" indent="0" algn="ctr">
                <a:lnSpc>
                  <a:spcPts val="2334"/>
                </a:lnSpc>
                <a:spcBef>
                  <a:spcPct val="0"/>
                </a:spcBef>
              </a:pPr>
              <a:r>
                <a:rPr lang="en-US" sz="1667" u="none" strike="noStrike" spc="-33" dirty="0">
                  <a:solidFill>
                    <a:srgbClr val="FDFDFD"/>
                  </a:solidFill>
                  <a:latin typeface="Poppins"/>
                </a:rPr>
                <a:t>precision    recall  f1-score   support</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 0       0.90      0.92      0.91    104090</a:t>
              </a:r>
            </a:p>
            <a:p>
              <a:pPr marL="0" lvl="0" indent="0" algn="ctr">
                <a:lnSpc>
                  <a:spcPts val="2334"/>
                </a:lnSpc>
                <a:spcBef>
                  <a:spcPct val="0"/>
                </a:spcBef>
              </a:pPr>
              <a:r>
                <a:rPr lang="en-US" sz="1667" u="none" strike="noStrike" spc="-33" dirty="0">
                  <a:solidFill>
                    <a:srgbClr val="FDFDFD"/>
                  </a:solidFill>
                  <a:latin typeface="Poppins"/>
                </a:rPr>
                <a:t>     1       0.67      0.64      0.65     27937</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    accuracy                           0.86    132027</a:t>
              </a:r>
            </a:p>
            <a:p>
              <a:pPr marL="0" lvl="0" indent="0" algn="ctr">
                <a:lnSpc>
                  <a:spcPts val="2334"/>
                </a:lnSpc>
                <a:spcBef>
                  <a:spcPct val="0"/>
                </a:spcBef>
              </a:pPr>
              <a:r>
                <a:rPr lang="en-US" sz="1667" u="none" strike="noStrike" spc="-33" dirty="0">
                  <a:solidFill>
                    <a:srgbClr val="FDFDFD"/>
                  </a:solidFill>
                  <a:latin typeface="Poppins"/>
                </a:rPr>
                <a:t>   macro avg       0.79      0.78      0.78    132027</a:t>
              </a:r>
            </a:p>
            <a:p>
              <a:pPr marL="0" lvl="0" indent="0" algn="ctr">
                <a:lnSpc>
                  <a:spcPts val="2334"/>
                </a:lnSpc>
                <a:spcBef>
                  <a:spcPct val="0"/>
                </a:spcBef>
              </a:pPr>
              <a:r>
                <a:rPr lang="en-US" sz="1667" u="none" strike="noStrike" spc="-33" dirty="0">
                  <a:solidFill>
                    <a:srgbClr val="FDFDFD"/>
                  </a:solidFill>
                  <a:latin typeface="Poppins"/>
                </a:rPr>
                <a:t>weighted avg       0.85      0.86      0.86    132027</a:t>
              </a:r>
            </a:p>
          </p:txBody>
        </p:sp>
        <p:sp>
          <p:nvSpPr>
            <p:cNvPr id="68" name="TextBox 30">
              <a:extLst>
                <a:ext uri="{FF2B5EF4-FFF2-40B4-BE49-F238E27FC236}">
                  <a16:creationId xmlns:a16="http://schemas.microsoft.com/office/drawing/2014/main" id="{03148612-7D98-D01C-EA92-F60440153C33}"/>
                </a:ext>
              </a:extLst>
            </p:cNvPr>
            <p:cNvSpPr txBox="1"/>
            <p:nvPr/>
          </p:nvSpPr>
          <p:spPr>
            <a:xfrm>
              <a:off x="10510078" y="5866295"/>
              <a:ext cx="5108189" cy="2489223"/>
            </a:xfrm>
            <a:prstGeom prst="rect">
              <a:avLst/>
            </a:prstGeom>
            <a:grpFill/>
          </p:spPr>
          <p:txBody>
            <a:bodyPr wrap="square" lIns="0" tIns="0" rIns="0" bIns="0" rtlCol="0" anchor="t">
              <a:spAutoFit/>
            </a:bodyPr>
            <a:lstStyle/>
            <a:p>
              <a:pPr marL="0" lvl="0" indent="0" algn="ctr">
                <a:lnSpc>
                  <a:spcPts val="2334"/>
                </a:lnSpc>
                <a:spcBef>
                  <a:spcPct val="0"/>
                </a:spcBef>
              </a:pPr>
              <a:r>
                <a:rPr lang="en-US" sz="1667" u="none" strike="noStrike" spc="-33" dirty="0">
                  <a:solidFill>
                    <a:srgbClr val="FDFDFD"/>
                  </a:solidFill>
                  <a:latin typeface="Poppins"/>
                </a:rPr>
                <a:t> precision    recall  f1-score   support</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  0       0.90      0.91      0.90     26023</a:t>
              </a:r>
            </a:p>
            <a:p>
              <a:pPr marL="0" lvl="0" indent="0" algn="ctr">
                <a:lnSpc>
                  <a:spcPts val="2334"/>
                </a:lnSpc>
                <a:spcBef>
                  <a:spcPct val="0"/>
                </a:spcBef>
              </a:pPr>
              <a:r>
                <a:rPr lang="en-US" sz="1667" u="none" strike="noStrike" spc="-33" dirty="0">
                  <a:solidFill>
                    <a:srgbClr val="FDFDFD"/>
                  </a:solidFill>
                  <a:latin typeface="Poppins"/>
                </a:rPr>
                <a:t>           1       0.65      0.61      0.63      6984</a:t>
              </a:r>
            </a:p>
            <a:p>
              <a:pPr marL="0" lvl="0" indent="0" algn="ctr">
                <a:lnSpc>
                  <a:spcPts val="2334"/>
                </a:lnSpc>
                <a:spcBef>
                  <a:spcPct val="0"/>
                </a:spcBef>
              </a:pPr>
              <a:endParaRPr lang="en-US" sz="1667" u="none" strike="noStrike" spc="-33" dirty="0">
                <a:solidFill>
                  <a:srgbClr val="FDFDFD"/>
                </a:solidFill>
                <a:latin typeface="Poppins"/>
              </a:endParaRPr>
            </a:p>
            <a:p>
              <a:pPr marL="0" lvl="0" indent="0" algn="ctr">
                <a:lnSpc>
                  <a:spcPts val="2334"/>
                </a:lnSpc>
                <a:spcBef>
                  <a:spcPct val="0"/>
                </a:spcBef>
              </a:pPr>
              <a:r>
                <a:rPr lang="en-US" sz="1667" u="none" strike="noStrike" spc="-33" dirty="0">
                  <a:solidFill>
                    <a:srgbClr val="FDFDFD"/>
                  </a:solidFill>
                  <a:latin typeface="Poppins"/>
                </a:rPr>
                <a:t>    accuracy                           0.85     33007</a:t>
              </a:r>
            </a:p>
            <a:p>
              <a:pPr marL="0" lvl="0" indent="0" algn="ctr">
                <a:lnSpc>
                  <a:spcPts val="2334"/>
                </a:lnSpc>
                <a:spcBef>
                  <a:spcPct val="0"/>
                </a:spcBef>
              </a:pPr>
              <a:r>
                <a:rPr lang="en-US" sz="1667" u="none" strike="noStrike" spc="-33" dirty="0">
                  <a:solidFill>
                    <a:srgbClr val="FDFDFD"/>
                  </a:solidFill>
                  <a:latin typeface="Poppins"/>
                </a:rPr>
                <a:t>   macro avg       0.77      0.76      0.77     33007</a:t>
              </a:r>
            </a:p>
            <a:p>
              <a:pPr marL="0" lvl="0" indent="0" algn="ctr">
                <a:lnSpc>
                  <a:spcPts val="2334"/>
                </a:lnSpc>
                <a:spcBef>
                  <a:spcPct val="0"/>
                </a:spcBef>
              </a:pPr>
              <a:r>
                <a:rPr lang="en-US" sz="1667" u="none" strike="noStrike" spc="-33" dirty="0">
                  <a:solidFill>
                    <a:srgbClr val="FDFDFD"/>
                  </a:solidFill>
                  <a:latin typeface="Poppins"/>
                </a:rPr>
                <a:t>weighted avg       0.84      0.85      0.85     33007</a:t>
              </a:r>
            </a:p>
          </p:txBody>
        </p:sp>
        <p:sp>
          <p:nvSpPr>
            <p:cNvPr id="69" name="Freeform 26">
              <a:extLst>
                <a:ext uri="{FF2B5EF4-FFF2-40B4-BE49-F238E27FC236}">
                  <a16:creationId xmlns:a16="http://schemas.microsoft.com/office/drawing/2014/main" id="{EA8B2B47-92C0-999B-18D5-B3410F806B2B}"/>
                </a:ext>
              </a:extLst>
            </p:cNvPr>
            <p:cNvSpPr/>
            <p:nvPr/>
          </p:nvSpPr>
          <p:spPr>
            <a:xfrm>
              <a:off x="11655440" y="4814991"/>
              <a:ext cx="2670160" cy="685553"/>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pFill/>
            <a:ln cap="rnd">
              <a:noFill/>
              <a:prstDash val="solid"/>
              <a:round/>
            </a:ln>
          </p:spPr>
        </p:sp>
        <p:sp>
          <p:nvSpPr>
            <p:cNvPr id="70" name="TextBox 27">
              <a:extLst>
                <a:ext uri="{FF2B5EF4-FFF2-40B4-BE49-F238E27FC236}">
                  <a16:creationId xmlns:a16="http://schemas.microsoft.com/office/drawing/2014/main" id="{44429BE2-025E-C246-E60E-EDA52720DBEA}"/>
                </a:ext>
              </a:extLst>
            </p:cNvPr>
            <p:cNvSpPr txBox="1"/>
            <p:nvPr/>
          </p:nvSpPr>
          <p:spPr>
            <a:xfrm>
              <a:off x="11655440" y="4632581"/>
              <a:ext cx="2670160" cy="867963"/>
            </a:xfrm>
            <a:prstGeom prst="rect">
              <a:avLst/>
            </a:prstGeom>
            <a:grpFill/>
          </p:spPr>
          <p:txBody>
            <a:bodyPr lIns="0" tIns="0" rIns="0" bIns="0" rtlCol="0" anchor="ctr"/>
            <a:lstStyle/>
            <a:p>
              <a:pPr lvl="0" indent="0" algn="ctr">
                <a:lnSpc>
                  <a:spcPts val="3480"/>
                </a:lnSpc>
                <a:spcBef>
                  <a:spcPct val="0"/>
                </a:spcBef>
              </a:pPr>
              <a:r>
                <a:rPr lang="en-US" sz="4400" dirty="0">
                  <a:solidFill>
                    <a:schemeClr val="bg1"/>
                  </a:solidFill>
                  <a:latin typeface="Times New Roman" panose="02020603050405020304" pitchFamily="18" charset="0"/>
                  <a:cs typeface="Times New Roman" panose="02020603050405020304" pitchFamily="18" charset="0"/>
                </a:rPr>
                <a:t>test</a:t>
              </a:r>
            </a:p>
          </p:txBody>
        </p:sp>
      </p:grpSp>
    </p:spTree>
    <p:extLst>
      <p:ext uri="{BB962C8B-B14F-4D97-AF65-F5344CB8AC3E}">
        <p14:creationId xmlns:p14="http://schemas.microsoft.com/office/powerpoint/2010/main" val="4157078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061529" y="2933700"/>
            <a:ext cx="12788071" cy="5486399"/>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332775" y="3267746"/>
            <a:ext cx="11622449" cy="4439100"/>
          </a:xfrm>
          <a:prstGeom prst="rect">
            <a:avLst/>
          </a:prstGeom>
        </p:spPr>
        <p:txBody>
          <a:bodyPr lIns="0" tIns="0" rIns="0" bIns="0" rtlCol="0" anchor="t">
            <a:spAutoFit/>
          </a:bodyPr>
          <a:lstStyle/>
          <a:p>
            <a:pPr marL="0" lvl="0" indent="0" algn="ctr">
              <a:lnSpc>
                <a:spcPts val="18560"/>
              </a:lnSpc>
              <a:spcBef>
                <a:spcPct val="0"/>
              </a:spcBef>
            </a:pPr>
            <a:r>
              <a:rPr lang="en-US" sz="8000" dirty="0">
                <a:solidFill>
                  <a:srgbClr val="FFFFFF"/>
                </a:solidFill>
                <a:latin typeface="Open Sans Extra Bold"/>
              </a:rPr>
              <a:t>COMPARAISON DES MODELES</a:t>
            </a:r>
          </a:p>
        </p:txBody>
      </p:sp>
    </p:spTree>
    <p:extLst>
      <p:ext uri="{BB962C8B-B14F-4D97-AF65-F5344CB8AC3E}">
        <p14:creationId xmlns:p14="http://schemas.microsoft.com/office/powerpoint/2010/main" val="2105538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164470" y="1445511"/>
            <a:ext cx="17823592" cy="858758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4199466" y="189717"/>
            <a:ext cx="10744200" cy="861583"/>
          </a:xfrm>
          <a:prstGeom prst="rect">
            <a:avLst/>
          </a:prstGeom>
        </p:spPr>
        <p:txBody>
          <a:bodyPr wrap="square" lIns="0" tIns="0" rIns="0" bIns="0" rtlCol="0" anchor="t">
            <a:spAutoFit/>
          </a:bodyPr>
          <a:lstStyle/>
          <a:p>
            <a:pPr marL="0" lvl="0" indent="0" algn="ctr">
              <a:lnSpc>
                <a:spcPts val="7151"/>
              </a:lnSpc>
              <a:spcBef>
                <a:spcPct val="0"/>
              </a:spcBef>
            </a:pPr>
            <a:r>
              <a:rPr lang="en-US" sz="5108" dirty="0">
                <a:solidFill>
                  <a:srgbClr val="FDFDFD"/>
                </a:solidFill>
                <a:latin typeface="Open Sans Extra Bold"/>
              </a:rPr>
              <a:t>Importance des variables</a:t>
            </a:r>
          </a:p>
        </p:txBody>
      </p:sp>
      <p:sp>
        <p:nvSpPr>
          <p:cNvPr id="29" name="ZoneTexte 28">
            <a:extLst>
              <a:ext uri="{FF2B5EF4-FFF2-40B4-BE49-F238E27FC236}">
                <a16:creationId xmlns:a16="http://schemas.microsoft.com/office/drawing/2014/main" id="{8D9B88EB-7738-19D9-DDEA-4DDE537194EB}"/>
              </a:ext>
            </a:extLst>
          </p:cNvPr>
          <p:cNvSpPr txBox="1"/>
          <p:nvPr/>
        </p:nvSpPr>
        <p:spPr>
          <a:xfrm>
            <a:off x="3242733" y="4262103"/>
            <a:ext cx="11667066" cy="369332"/>
          </a:xfrm>
          <a:prstGeom prst="rect">
            <a:avLst/>
          </a:prstGeom>
          <a:noFill/>
        </p:spPr>
        <p:txBody>
          <a:bodyPr wrap="square">
            <a:spAutoFit/>
          </a:bodyPr>
          <a:lstStyle/>
          <a:p>
            <a:r>
              <a:rPr lang="en-US" dirty="0"/>
              <a:t> </a:t>
            </a:r>
            <a:endParaRPr lang="fr-FR" dirty="0"/>
          </a:p>
        </p:txBody>
      </p:sp>
      <p:pic>
        <p:nvPicPr>
          <p:cNvPr id="71" name="Image 70">
            <a:extLst>
              <a:ext uri="{FF2B5EF4-FFF2-40B4-BE49-F238E27FC236}">
                <a16:creationId xmlns:a16="http://schemas.microsoft.com/office/drawing/2014/main" id="{1DDD735B-2788-1C48-EF75-F90929F9D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38" y="2424205"/>
            <a:ext cx="8115717" cy="6415874"/>
          </a:xfrm>
          <a:prstGeom prst="rect">
            <a:avLst/>
          </a:prstGeom>
        </p:spPr>
      </p:pic>
      <p:pic>
        <p:nvPicPr>
          <p:cNvPr id="73" name="Image 72">
            <a:extLst>
              <a:ext uri="{FF2B5EF4-FFF2-40B4-BE49-F238E27FC236}">
                <a16:creationId xmlns:a16="http://schemas.microsoft.com/office/drawing/2014/main" id="{02EFF998-39F4-8BCA-567D-940626208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1585" y="2449606"/>
            <a:ext cx="8160169" cy="6199094"/>
          </a:xfrm>
          <a:prstGeom prst="rect">
            <a:avLst/>
          </a:prstGeom>
        </p:spPr>
      </p:pic>
    </p:spTree>
    <p:extLst>
      <p:ext uri="{BB962C8B-B14F-4D97-AF65-F5344CB8AC3E}">
        <p14:creationId xmlns:p14="http://schemas.microsoft.com/office/powerpoint/2010/main" val="2241726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990600" y="2735217"/>
            <a:ext cx="16306800" cy="6378422"/>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txBody>
            <a:bodyPr/>
            <a:lstStyle/>
            <a:p>
              <a:endParaRPr lang="fr-FR" dirty="0"/>
            </a:p>
          </p:txBody>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dirty="0">
                <a:solidFill>
                  <a:srgbClr val="FDFDFD"/>
                </a:solidFill>
                <a:latin typeface="Open Sans Extra Bold"/>
              </a:rPr>
              <a:t>Introduction</a:t>
            </a:r>
          </a:p>
        </p:txBody>
      </p:sp>
      <p:sp>
        <p:nvSpPr>
          <p:cNvPr id="10" name="TextBox 10"/>
          <p:cNvSpPr txBox="1"/>
          <p:nvPr/>
        </p:nvSpPr>
        <p:spPr>
          <a:xfrm>
            <a:off x="1676399" y="3895532"/>
            <a:ext cx="14935200" cy="4627485"/>
          </a:xfrm>
          <a:prstGeom prst="rect">
            <a:avLst/>
          </a:prstGeom>
        </p:spPr>
        <p:txBody>
          <a:bodyPr wrap="square" lIns="0" tIns="0" rIns="0" bIns="0" rtlCol="0" anchor="t">
            <a:spAutoFit/>
          </a:bodyPr>
          <a:lstStyle/>
          <a:p>
            <a:pPr algn="just">
              <a:lnSpc>
                <a:spcPts val="3288"/>
              </a:lnSpc>
              <a:spcBef>
                <a:spcPct val="0"/>
              </a:spcBef>
            </a:pPr>
            <a:r>
              <a:rPr lang="fr-FR" sz="2600" spc="-46" dirty="0">
                <a:solidFill>
                  <a:srgbClr val="FDFDFD"/>
                </a:solidFill>
                <a:latin typeface="Times New Roman" panose="02020603050405020304" pitchFamily="18" charset="0"/>
                <a:cs typeface="Times New Roman" panose="02020603050405020304" pitchFamily="18" charset="0"/>
              </a:rPr>
              <a:t>Le taux de désabonnement se produit lorsqu’un client cesse d’utiliser les produits ou services d’une entreprise. Il </a:t>
            </a:r>
          </a:p>
          <a:p>
            <a:pPr algn="just">
              <a:lnSpc>
                <a:spcPts val="3288"/>
              </a:lnSpc>
              <a:spcBef>
                <a:spcPct val="0"/>
              </a:spcBef>
            </a:pPr>
            <a:r>
              <a:rPr lang="fr-FR" sz="2600" spc="-46" dirty="0">
                <a:solidFill>
                  <a:srgbClr val="FDFDFD"/>
                </a:solidFill>
                <a:latin typeface="Times New Roman" panose="02020603050405020304" pitchFamily="18" charset="0"/>
                <a:cs typeface="Times New Roman" panose="02020603050405020304" pitchFamily="18" charset="0"/>
              </a:rPr>
              <a:t>affecte la rentabilité, en particulier dans les secteurs où les revenus dépendent fortement des abonnements (par exemple, les banques, les fournisseurs de services téléphoniques et Internet, les sociétés de télévision payante, les compagnies d’assurance, etc.). On estime que l’acquisition d’un nouveau client peut coûter jusqu’à cinq fois plus cher que la fidélisation d’un client existant.</a:t>
            </a:r>
          </a:p>
          <a:p>
            <a:pPr algn="just">
              <a:lnSpc>
                <a:spcPts val="3288"/>
              </a:lnSpc>
              <a:spcBef>
                <a:spcPct val="0"/>
              </a:spcBef>
            </a:pPr>
            <a:endParaRPr lang="fr-FR" sz="2600" spc="-46" dirty="0">
              <a:solidFill>
                <a:srgbClr val="FDFDFD"/>
              </a:solidFill>
              <a:latin typeface="Times New Roman" panose="02020603050405020304" pitchFamily="18" charset="0"/>
              <a:cs typeface="Times New Roman" panose="02020603050405020304" pitchFamily="18" charset="0"/>
            </a:endParaRPr>
          </a:p>
          <a:p>
            <a:pPr algn="just">
              <a:lnSpc>
                <a:spcPts val="3288"/>
              </a:lnSpc>
              <a:spcBef>
                <a:spcPct val="0"/>
              </a:spcBef>
            </a:pPr>
            <a:r>
              <a:rPr lang="fr-FR" sz="2600" spc="-46" dirty="0">
                <a:solidFill>
                  <a:srgbClr val="FDFDFD"/>
                </a:solidFill>
                <a:latin typeface="Times New Roman" panose="02020603050405020304" pitchFamily="18" charset="0"/>
                <a:cs typeface="Times New Roman" panose="02020603050405020304" pitchFamily="18" charset="0"/>
              </a:rPr>
              <a:t>Par conséquent, l’analyse du taux de désabonnement des clients est essentielle car elle peut aider une entreprise à :</a:t>
            </a:r>
          </a:p>
          <a:p>
            <a:pPr algn="just">
              <a:lnSpc>
                <a:spcPts val="3288"/>
              </a:lnSpc>
              <a:spcBef>
                <a:spcPct val="0"/>
              </a:spcBef>
            </a:pPr>
            <a:endParaRPr lang="fr-FR" sz="2600" spc="-46" dirty="0">
              <a:solidFill>
                <a:srgbClr val="FDFDFD"/>
              </a:solidFill>
              <a:latin typeface="Times New Roman" panose="02020603050405020304" pitchFamily="18" charset="0"/>
              <a:cs typeface="Times New Roman" panose="02020603050405020304" pitchFamily="18" charset="0"/>
            </a:endParaRPr>
          </a:p>
          <a:p>
            <a:pPr marL="914400" lvl="1" indent="-457200" algn="just">
              <a:lnSpc>
                <a:spcPts val="3288"/>
              </a:lnSpc>
              <a:spcBef>
                <a:spcPct val="0"/>
              </a:spcBef>
              <a:buFont typeface="Wingdings" panose="05000000000000000000" pitchFamily="2" charset="2"/>
              <a:buChar char="v"/>
            </a:pPr>
            <a:r>
              <a:rPr lang="fr-FR" sz="2600" spc="-46" dirty="0">
                <a:solidFill>
                  <a:srgbClr val="FDFDFD"/>
                </a:solidFill>
                <a:latin typeface="Times New Roman" panose="02020603050405020304" pitchFamily="18" charset="0"/>
                <a:cs typeface="Times New Roman" panose="02020603050405020304" pitchFamily="18" charset="0"/>
              </a:rPr>
              <a:t>Identifier les problèmes de ses services</a:t>
            </a:r>
          </a:p>
          <a:p>
            <a:pPr marL="914400" lvl="1" indent="-457200" algn="just">
              <a:lnSpc>
                <a:spcPts val="3288"/>
              </a:lnSpc>
              <a:spcBef>
                <a:spcPct val="0"/>
              </a:spcBef>
              <a:buFont typeface="Wingdings" panose="05000000000000000000" pitchFamily="2" charset="2"/>
              <a:buChar char="v"/>
            </a:pPr>
            <a:r>
              <a:rPr lang="fr-FR" sz="2600" spc="-46" dirty="0">
                <a:solidFill>
                  <a:srgbClr val="FDFDFD"/>
                </a:solidFill>
                <a:latin typeface="Times New Roman" panose="02020603050405020304" pitchFamily="18" charset="0"/>
                <a:cs typeface="Times New Roman" panose="02020603050405020304" pitchFamily="18" charset="0"/>
              </a:rPr>
              <a:t>Prendre les bonnes décisions stratégiques qui conduiraient à une plus grande satisfaction des clients et, par conséquent, à une plus grande fidélisation des clients.</a:t>
            </a:r>
            <a:endParaRPr lang="en-US" sz="2600" spc="-46" dirty="0">
              <a:solidFill>
                <a:srgbClr val="FDFDF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307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164470" y="1445511"/>
            <a:ext cx="17823592" cy="858758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4199466" y="189717"/>
            <a:ext cx="10744200" cy="861583"/>
          </a:xfrm>
          <a:prstGeom prst="rect">
            <a:avLst/>
          </a:prstGeom>
        </p:spPr>
        <p:txBody>
          <a:bodyPr wrap="square" lIns="0" tIns="0" rIns="0" bIns="0" rtlCol="0" anchor="t">
            <a:spAutoFit/>
          </a:bodyPr>
          <a:lstStyle/>
          <a:p>
            <a:pPr marL="0" lvl="0" indent="0" algn="ctr">
              <a:lnSpc>
                <a:spcPts val="7151"/>
              </a:lnSpc>
              <a:spcBef>
                <a:spcPct val="0"/>
              </a:spcBef>
            </a:pPr>
            <a:r>
              <a:rPr lang="en-US" sz="5108" dirty="0">
                <a:solidFill>
                  <a:srgbClr val="FDFDFD"/>
                </a:solidFill>
                <a:latin typeface="Open Sans Extra Bold"/>
              </a:rPr>
              <a:t>Importance des variables</a:t>
            </a:r>
          </a:p>
        </p:txBody>
      </p:sp>
      <p:sp>
        <p:nvSpPr>
          <p:cNvPr id="29" name="ZoneTexte 28">
            <a:extLst>
              <a:ext uri="{FF2B5EF4-FFF2-40B4-BE49-F238E27FC236}">
                <a16:creationId xmlns:a16="http://schemas.microsoft.com/office/drawing/2014/main" id="{8D9B88EB-7738-19D9-DDEA-4DDE537194EB}"/>
              </a:ext>
            </a:extLst>
          </p:cNvPr>
          <p:cNvSpPr txBox="1"/>
          <p:nvPr/>
        </p:nvSpPr>
        <p:spPr>
          <a:xfrm>
            <a:off x="3242733" y="4262103"/>
            <a:ext cx="11667066" cy="369332"/>
          </a:xfrm>
          <a:prstGeom prst="rect">
            <a:avLst/>
          </a:prstGeom>
          <a:noFill/>
        </p:spPr>
        <p:txBody>
          <a:bodyPr wrap="square">
            <a:spAutoFit/>
          </a:bodyPr>
          <a:lstStyle/>
          <a:p>
            <a:r>
              <a:rPr lang="en-US" dirty="0"/>
              <a:t> </a:t>
            </a:r>
            <a:endParaRPr lang="fr-FR" dirty="0"/>
          </a:p>
        </p:txBody>
      </p:sp>
      <p:pic>
        <p:nvPicPr>
          <p:cNvPr id="9" name="Image 8">
            <a:extLst>
              <a:ext uri="{FF2B5EF4-FFF2-40B4-BE49-F238E27FC236}">
                <a16:creationId xmlns:a16="http://schemas.microsoft.com/office/drawing/2014/main" id="{1FB2014F-6EF5-95BC-3928-CD519F0DC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470" y="2275567"/>
            <a:ext cx="8198271" cy="6564512"/>
          </a:xfrm>
          <a:prstGeom prst="rect">
            <a:avLst/>
          </a:prstGeom>
        </p:spPr>
      </p:pic>
      <p:pic>
        <p:nvPicPr>
          <p:cNvPr id="11" name="Image 10">
            <a:extLst>
              <a:ext uri="{FF2B5EF4-FFF2-40B4-BE49-F238E27FC236}">
                <a16:creationId xmlns:a16="http://schemas.microsoft.com/office/drawing/2014/main" id="{915796BA-BF6D-AA21-16AD-4CECF5B1D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6089" y="2251438"/>
            <a:ext cx="8122067" cy="5909026"/>
          </a:xfrm>
          <a:prstGeom prst="rect">
            <a:avLst/>
          </a:prstGeom>
        </p:spPr>
      </p:pic>
    </p:spTree>
    <p:extLst>
      <p:ext uri="{BB962C8B-B14F-4D97-AF65-F5344CB8AC3E}">
        <p14:creationId xmlns:p14="http://schemas.microsoft.com/office/powerpoint/2010/main" val="2765735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222636" y="1207989"/>
            <a:ext cx="17823592" cy="858758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3838918" y="346406"/>
            <a:ext cx="11734800" cy="861583"/>
          </a:xfrm>
          <a:prstGeom prst="rect">
            <a:avLst/>
          </a:prstGeom>
        </p:spPr>
        <p:txBody>
          <a:bodyPr wrap="square" lIns="0" tIns="0" rIns="0" bIns="0" rtlCol="0" anchor="t">
            <a:spAutoFit/>
          </a:bodyPr>
          <a:lstStyle/>
          <a:p>
            <a:pPr marL="0" lvl="0" indent="0" algn="ctr">
              <a:lnSpc>
                <a:spcPts val="7151"/>
              </a:lnSpc>
              <a:spcBef>
                <a:spcPct val="0"/>
              </a:spcBef>
            </a:pPr>
            <a:r>
              <a:rPr lang="en-US" sz="5108" dirty="0" err="1">
                <a:solidFill>
                  <a:srgbClr val="FDFDFD"/>
                </a:solidFill>
                <a:latin typeface="Open Sans Extra Bold"/>
              </a:rPr>
              <a:t>Comparaison</a:t>
            </a:r>
            <a:r>
              <a:rPr lang="en-US" sz="5108" dirty="0">
                <a:solidFill>
                  <a:srgbClr val="FDFDFD"/>
                </a:solidFill>
                <a:latin typeface="Open Sans Extra Bold"/>
              </a:rPr>
              <a:t> des performances</a:t>
            </a:r>
          </a:p>
        </p:txBody>
      </p:sp>
      <p:sp>
        <p:nvSpPr>
          <p:cNvPr id="8" name="ZoneTexte 7">
            <a:extLst>
              <a:ext uri="{FF2B5EF4-FFF2-40B4-BE49-F238E27FC236}">
                <a16:creationId xmlns:a16="http://schemas.microsoft.com/office/drawing/2014/main" id="{9A6A393A-0B76-A426-4746-6FA1FE65D3D6}"/>
              </a:ext>
            </a:extLst>
          </p:cNvPr>
          <p:cNvSpPr txBox="1"/>
          <p:nvPr/>
        </p:nvSpPr>
        <p:spPr>
          <a:xfrm>
            <a:off x="762000" y="1652185"/>
            <a:ext cx="7162800" cy="903965"/>
          </a:xfrm>
          <a:prstGeom prst="rect">
            <a:avLst/>
          </a:prstGeom>
          <a:noFill/>
        </p:spPr>
        <p:txBody>
          <a:bodyPr wrap="square" rtlCol="0">
            <a:spAutoFit/>
          </a:bodyPr>
          <a:lstStyle/>
          <a:p>
            <a:pPr algn="ctr">
              <a:lnSpc>
                <a:spcPts val="7151"/>
              </a:lnSpc>
              <a:spcBef>
                <a:spcPct val="0"/>
              </a:spcBef>
            </a:pPr>
            <a:r>
              <a:rPr lang="fr-FR" sz="3600" dirty="0">
                <a:solidFill>
                  <a:schemeClr val="accent1"/>
                </a:solidFill>
                <a:latin typeface="Open Sans Extra Bold"/>
              </a:rPr>
              <a:t>Présentations des résultats</a:t>
            </a:r>
          </a:p>
        </p:txBody>
      </p:sp>
      <p:sp>
        <p:nvSpPr>
          <p:cNvPr id="12" name="ZoneTexte 11">
            <a:extLst>
              <a:ext uri="{FF2B5EF4-FFF2-40B4-BE49-F238E27FC236}">
                <a16:creationId xmlns:a16="http://schemas.microsoft.com/office/drawing/2014/main" id="{67C79318-6AE8-D93C-BBAF-3A5B99C773FD}"/>
              </a:ext>
            </a:extLst>
          </p:cNvPr>
          <p:cNvSpPr txBox="1"/>
          <p:nvPr/>
        </p:nvSpPr>
        <p:spPr>
          <a:xfrm>
            <a:off x="343730" y="2584847"/>
            <a:ext cx="16191670" cy="830997"/>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Dans un premier temps, nous pouvons comparer les performances de nos classificateurs en termes de quatre métriques individuelles (exactitude, précision, rappel et f1 score) :</a:t>
            </a:r>
          </a:p>
        </p:txBody>
      </p:sp>
      <p:pic>
        <p:nvPicPr>
          <p:cNvPr id="20" name="Image 19">
            <a:extLst>
              <a:ext uri="{FF2B5EF4-FFF2-40B4-BE49-F238E27FC236}">
                <a16:creationId xmlns:a16="http://schemas.microsoft.com/office/drawing/2014/main" id="{D9B0A8C9-77C2-DB44-9EF1-6A99D4124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4124" y="3749204"/>
            <a:ext cx="5314950" cy="4907071"/>
          </a:xfrm>
          <a:prstGeom prst="rect">
            <a:avLst/>
          </a:prstGeom>
        </p:spPr>
      </p:pic>
      <p:pic>
        <p:nvPicPr>
          <p:cNvPr id="22" name="Image 21">
            <a:extLst>
              <a:ext uri="{FF2B5EF4-FFF2-40B4-BE49-F238E27FC236}">
                <a16:creationId xmlns:a16="http://schemas.microsoft.com/office/drawing/2014/main" id="{73EAB844-9F7D-118A-DC88-75E572CC14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0562" y="3749204"/>
            <a:ext cx="6210638" cy="5141145"/>
          </a:xfrm>
          <a:prstGeom prst="rect">
            <a:avLst/>
          </a:prstGeom>
        </p:spPr>
      </p:pic>
    </p:spTree>
    <p:extLst>
      <p:ext uri="{BB962C8B-B14F-4D97-AF65-F5344CB8AC3E}">
        <p14:creationId xmlns:p14="http://schemas.microsoft.com/office/powerpoint/2010/main" val="2064638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222636" y="1207989"/>
            <a:ext cx="17823592" cy="858758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3838918" y="346406"/>
            <a:ext cx="11734800" cy="861583"/>
          </a:xfrm>
          <a:prstGeom prst="rect">
            <a:avLst/>
          </a:prstGeom>
        </p:spPr>
        <p:txBody>
          <a:bodyPr wrap="square" lIns="0" tIns="0" rIns="0" bIns="0" rtlCol="0" anchor="t">
            <a:spAutoFit/>
          </a:bodyPr>
          <a:lstStyle/>
          <a:p>
            <a:pPr marL="0" lvl="0" indent="0" algn="ctr">
              <a:lnSpc>
                <a:spcPts val="7151"/>
              </a:lnSpc>
              <a:spcBef>
                <a:spcPct val="0"/>
              </a:spcBef>
            </a:pPr>
            <a:r>
              <a:rPr lang="en-US" sz="5108" dirty="0" err="1">
                <a:solidFill>
                  <a:srgbClr val="FDFDFD"/>
                </a:solidFill>
                <a:latin typeface="Open Sans Extra Bold"/>
              </a:rPr>
              <a:t>Comparaison</a:t>
            </a:r>
            <a:r>
              <a:rPr lang="en-US" sz="5108" dirty="0">
                <a:solidFill>
                  <a:srgbClr val="FDFDFD"/>
                </a:solidFill>
                <a:latin typeface="Open Sans Extra Bold"/>
              </a:rPr>
              <a:t> des performances</a:t>
            </a:r>
          </a:p>
        </p:txBody>
      </p:sp>
      <p:sp>
        <p:nvSpPr>
          <p:cNvPr id="8" name="ZoneTexte 7">
            <a:extLst>
              <a:ext uri="{FF2B5EF4-FFF2-40B4-BE49-F238E27FC236}">
                <a16:creationId xmlns:a16="http://schemas.microsoft.com/office/drawing/2014/main" id="{9A6A393A-0B76-A426-4746-6FA1FE65D3D6}"/>
              </a:ext>
            </a:extLst>
          </p:cNvPr>
          <p:cNvSpPr txBox="1"/>
          <p:nvPr/>
        </p:nvSpPr>
        <p:spPr>
          <a:xfrm>
            <a:off x="626640" y="1350975"/>
            <a:ext cx="5665601" cy="903965"/>
          </a:xfrm>
          <a:prstGeom prst="rect">
            <a:avLst/>
          </a:prstGeom>
          <a:noFill/>
        </p:spPr>
        <p:txBody>
          <a:bodyPr wrap="square" rtlCol="0">
            <a:spAutoFit/>
          </a:bodyPr>
          <a:lstStyle/>
          <a:p>
            <a:pPr algn="ctr">
              <a:lnSpc>
                <a:spcPts val="7151"/>
              </a:lnSpc>
              <a:spcBef>
                <a:spcPct val="0"/>
              </a:spcBef>
            </a:pPr>
            <a:r>
              <a:rPr lang="fr-FR" sz="3600" dirty="0">
                <a:solidFill>
                  <a:schemeClr val="accent1"/>
                </a:solidFill>
                <a:latin typeface="Open Sans Extra Bold"/>
              </a:rPr>
              <a:t>Comparaison</a:t>
            </a:r>
          </a:p>
        </p:txBody>
      </p:sp>
      <p:sp>
        <p:nvSpPr>
          <p:cNvPr id="13" name="ZoneTexte 12">
            <a:extLst>
              <a:ext uri="{FF2B5EF4-FFF2-40B4-BE49-F238E27FC236}">
                <a16:creationId xmlns:a16="http://schemas.microsoft.com/office/drawing/2014/main" id="{A535D418-33E5-3453-A78A-34E7ACEADF82}"/>
              </a:ext>
            </a:extLst>
          </p:cNvPr>
          <p:cNvSpPr txBox="1"/>
          <p:nvPr/>
        </p:nvSpPr>
        <p:spPr>
          <a:xfrm>
            <a:off x="660507" y="2468061"/>
            <a:ext cx="17385721" cy="1938992"/>
          </a:xfrm>
          <a:prstGeom prst="rect">
            <a:avLst/>
          </a:prstGeom>
          <a:noFill/>
        </p:spPr>
        <p:txBody>
          <a:bodyPr wrap="square">
            <a:spAutoFit/>
          </a:bodyPr>
          <a:lstStyle/>
          <a:p>
            <a:pPr algn="just"/>
            <a:r>
              <a:rPr lang="fr-FR" sz="2400" dirty="0">
                <a:latin typeface="Times New Roman" panose="02020603050405020304" pitchFamily="18" charset="0"/>
                <a:cs typeface="Times New Roman" panose="02020603050405020304" pitchFamily="18" charset="0"/>
              </a:rPr>
              <a:t>Il est important de rappeler que les valeurs de </a:t>
            </a:r>
            <a:r>
              <a:rPr lang="fr-FR" sz="2400" dirty="0" err="1">
                <a:latin typeface="Times New Roman" panose="02020603050405020304" pitchFamily="18" charset="0"/>
                <a:cs typeface="Times New Roman" panose="02020603050405020304" pitchFamily="18" charset="0"/>
              </a:rPr>
              <a:t>precision</a:t>
            </a:r>
            <a:r>
              <a:rPr lang="fr-FR" sz="2400" dirty="0">
                <a:latin typeface="Times New Roman" panose="02020603050405020304" pitchFamily="18" charset="0"/>
                <a:cs typeface="Times New Roman" panose="02020603050405020304" pitchFamily="18" charset="0"/>
              </a:rPr>
              <a:t>, </a:t>
            </a:r>
            <a:r>
              <a:rPr lang="fr-FR" sz="2400" dirty="0" err="1">
                <a:latin typeface="Times New Roman" panose="02020603050405020304" pitchFamily="18" charset="0"/>
                <a:cs typeface="Times New Roman" panose="02020603050405020304" pitchFamily="18" charset="0"/>
              </a:rPr>
              <a:t>recall</a:t>
            </a:r>
            <a:r>
              <a:rPr lang="fr-FR" sz="2400" dirty="0">
                <a:latin typeface="Times New Roman" panose="02020603050405020304" pitchFamily="18" charset="0"/>
                <a:cs typeface="Times New Roman" panose="02020603050405020304" pitchFamily="18" charset="0"/>
              </a:rPr>
              <a:t> et F1-score qui sont ici sont ceux calculés avec *</a:t>
            </a:r>
            <a:r>
              <a:rPr lang="fr-FR" sz="2400" dirty="0" err="1">
                <a:latin typeface="Times New Roman" panose="02020603050405020304" pitchFamily="18" charset="0"/>
                <a:cs typeface="Times New Roman" panose="02020603050405020304" pitchFamily="18" charset="0"/>
              </a:rPr>
              <a:t>weighted-avg</a:t>
            </a:r>
            <a:r>
              <a:rPr lang="fr-FR" sz="2400" dirty="0">
                <a:latin typeface="Times New Roman" panose="02020603050405020304" pitchFamily="18" charset="0"/>
                <a:cs typeface="Times New Roman" panose="02020603050405020304" pitchFamily="18" charset="0"/>
              </a:rPr>
              <a:t>* pour tenir compte du déséquilibre des classes. En observant, on se rend compte qu'en regardant le F1 score comme l'</a:t>
            </a:r>
            <a:r>
              <a:rPr lang="fr-FR" sz="2400" dirty="0" err="1">
                <a:latin typeface="Times New Roman" panose="02020603050405020304" pitchFamily="18" charset="0"/>
                <a:cs typeface="Times New Roman" panose="02020603050405020304" pitchFamily="18" charset="0"/>
              </a:rPr>
              <a:t>accuracy</a:t>
            </a:r>
            <a:r>
              <a:rPr lang="fr-FR" sz="2400" dirty="0">
                <a:latin typeface="Times New Roman" panose="02020603050405020304" pitchFamily="18" charset="0"/>
                <a:cs typeface="Times New Roman" panose="02020603050405020304" pitchFamily="18" charset="0"/>
              </a:rPr>
              <a:t>, les modèles ayant les meilleures performances sont : Réseau de Neurones, </a:t>
            </a:r>
            <a:r>
              <a:rPr lang="fr-FR" sz="2400" dirty="0" err="1">
                <a:latin typeface="Times New Roman" panose="02020603050405020304" pitchFamily="18" charset="0"/>
                <a:cs typeface="Times New Roman" panose="02020603050405020304" pitchFamily="18" charset="0"/>
              </a:rPr>
              <a:t>Xbgoost</a:t>
            </a:r>
            <a:r>
              <a:rPr lang="fr-FR" sz="2400" dirty="0">
                <a:latin typeface="Times New Roman" panose="02020603050405020304" pitchFamily="18" charset="0"/>
                <a:cs typeface="Times New Roman" panose="02020603050405020304" pitchFamily="18" charset="0"/>
              </a:rPr>
              <a:t>, </a:t>
            </a:r>
            <a:r>
              <a:rPr lang="fr-FR" sz="2400" dirty="0" err="1">
                <a:latin typeface="Times New Roman" panose="02020603050405020304" pitchFamily="18" charset="0"/>
                <a:cs typeface="Times New Roman" panose="02020603050405020304" pitchFamily="18" charset="0"/>
              </a:rPr>
              <a:t>Decision</a:t>
            </a:r>
            <a:r>
              <a:rPr lang="fr-FR" sz="2400" dirty="0">
                <a:latin typeface="Times New Roman" panose="02020603050405020304" pitchFamily="18" charset="0"/>
                <a:cs typeface="Times New Roman" panose="02020603050405020304" pitchFamily="18" charset="0"/>
              </a:rPr>
              <a:t> </a:t>
            </a:r>
            <a:r>
              <a:rPr lang="fr-FR" sz="2400" dirty="0" err="1">
                <a:latin typeface="Times New Roman" panose="02020603050405020304" pitchFamily="18" charset="0"/>
                <a:cs typeface="Times New Roman" panose="02020603050405020304" pitchFamily="18" charset="0"/>
              </a:rPr>
              <a:t>Tree</a:t>
            </a:r>
            <a:r>
              <a:rPr lang="fr-FR" sz="2400" dirty="0">
                <a:latin typeface="Times New Roman" panose="02020603050405020304" pitchFamily="18" charset="0"/>
                <a:cs typeface="Times New Roman" panose="02020603050405020304" pitchFamily="18" charset="0"/>
              </a:rPr>
              <a:t> et </a:t>
            </a:r>
            <a:r>
              <a:rPr lang="fr-FR" sz="2400" dirty="0" err="1">
                <a:latin typeface="Times New Roman" panose="02020603050405020304" pitchFamily="18" charset="0"/>
                <a:cs typeface="Times New Roman" panose="02020603050405020304" pitchFamily="18" charset="0"/>
              </a:rPr>
              <a:t>Random</a:t>
            </a:r>
            <a:r>
              <a:rPr lang="fr-FR" sz="2400" dirty="0">
                <a:latin typeface="Times New Roman" panose="02020603050405020304" pitchFamily="18" charset="0"/>
                <a:cs typeface="Times New Roman" panose="02020603050405020304" pitchFamily="18" charset="0"/>
              </a:rPr>
              <a:t> </a:t>
            </a:r>
            <a:r>
              <a:rPr lang="fr-FR" sz="2400" dirty="0" err="1">
                <a:latin typeface="Times New Roman" panose="02020603050405020304" pitchFamily="18" charset="0"/>
                <a:cs typeface="Times New Roman" panose="02020603050405020304" pitchFamily="18" charset="0"/>
              </a:rPr>
              <a:t>Forest.Compte</a:t>
            </a:r>
            <a:r>
              <a:rPr lang="fr-FR" sz="2400" dirty="0">
                <a:latin typeface="Times New Roman" panose="02020603050405020304" pitchFamily="18" charset="0"/>
                <a:cs typeface="Times New Roman" panose="02020603050405020304" pitchFamily="18" charset="0"/>
              </a:rPr>
              <a:t> tenu de l'importance de prédire correctement les clients qui vont quitter la banque, nous devrions accorder une attention particulière aux performances des modèles sur la classe "</a:t>
            </a:r>
            <a:r>
              <a:rPr lang="fr-FR" sz="2400" dirty="0" err="1">
                <a:latin typeface="Times New Roman" panose="02020603050405020304" pitchFamily="18" charset="0"/>
                <a:cs typeface="Times New Roman" panose="02020603050405020304" pitchFamily="18" charset="0"/>
              </a:rPr>
              <a:t>Churned</a:t>
            </a:r>
            <a:r>
              <a:rPr lang="fr-FR" sz="2400" dirty="0">
                <a:latin typeface="Times New Roman" panose="02020603050405020304" pitchFamily="18" charset="0"/>
                <a:cs typeface="Times New Roman" panose="02020603050405020304" pitchFamily="18" charset="0"/>
              </a:rPr>
              <a:t>". Cela implique d'évaluer la précision, le rappel et le score F1 pour cette classe spécifique pour ces différents modèles.</a:t>
            </a:r>
          </a:p>
        </p:txBody>
      </p:sp>
      <p:sp>
        <p:nvSpPr>
          <p:cNvPr id="25" name="ZoneTexte 24">
            <a:extLst>
              <a:ext uri="{FF2B5EF4-FFF2-40B4-BE49-F238E27FC236}">
                <a16:creationId xmlns:a16="http://schemas.microsoft.com/office/drawing/2014/main" id="{28503177-B5FA-ECA2-1949-61E183A265BE}"/>
              </a:ext>
            </a:extLst>
          </p:cNvPr>
          <p:cNvSpPr txBox="1"/>
          <p:nvPr/>
        </p:nvSpPr>
        <p:spPr>
          <a:xfrm>
            <a:off x="609707" y="4730428"/>
            <a:ext cx="17385720" cy="1569660"/>
          </a:xfrm>
          <a:prstGeom prst="rect">
            <a:avLst/>
          </a:prstGeom>
          <a:noFill/>
        </p:spPr>
        <p:txBody>
          <a:bodyPr wrap="square">
            <a:spAutoFit/>
          </a:bodyPr>
          <a:lstStyle/>
          <a:p>
            <a:pPr algn="just"/>
            <a:r>
              <a:rPr lang="fr-FR" sz="2400" dirty="0">
                <a:latin typeface="Times New Roman" panose="02020603050405020304" pitchFamily="18" charset="0"/>
                <a:cs typeface="Times New Roman" panose="02020603050405020304" pitchFamily="18" charset="0"/>
              </a:rPr>
              <a:t>Pour déterminer le meilleur modèle pour la prédiction du </a:t>
            </a:r>
            <a:r>
              <a:rPr lang="fr-FR" sz="2400" dirty="0" err="1">
                <a:latin typeface="Times New Roman" panose="02020603050405020304" pitchFamily="18" charset="0"/>
                <a:cs typeface="Times New Roman" panose="02020603050405020304" pitchFamily="18" charset="0"/>
              </a:rPr>
              <a:t>churn</a:t>
            </a:r>
            <a:r>
              <a:rPr lang="fr-FR" sz="2400" dirty="0">
                <a:latin typeface="Times New Roman" panose="02020603050405020304" pitchFamily="18" charset="0"/>
                <a:cs typeface="Times New Roman" panose="02020603050405020304" pitchFamily="18" charset="0"/>
              </a:rPr>
              <a:t> des clients dans une banque, nous devons nous concentrer sur la métrique la plus critique dans ce contexte. l'objectif principal de la banque est d'identifier tous les clients susceptibles de quitter (</a:t>
            </a:r>
            <a:r>
              <a:rPr lang="fr-FR" sz="2400" dirty="0" err="1">
                <a:latin typeface="Times New Roman" panose="02020603050405020304" pitchFamily="18" charset="0"/>
                <a:cs typeface="Times New Roman" panose="02020603050405020304" pitchFamily="18" charset="0"/>
              </a:rPr>
              <a:t>churn</a:t>
            </a:r>
            <a:r>
              <a:rPr lang="fr-FR" sz="2400" dirty="0">
                <a:latin typeface="Times New Roman" panose="02020603050405020304" pitchFamily="18" charset="0"/>
                <a:cs typeface="Times New Roman" panose="02020603050405020304" pitchFamily="18" charset="0"/>
              </a:rPr>
              <a:t>), afin de pouvoir intervenir et les retenir. Par conséquent, le </a:t>
            </a:r>
            <a:r>
              <a:rPr lang="fr-FR" sz="2400" dirty="0" err="1">
                <a:latin typeface="Times New Roman" panose="02020603050405020304" pitchFamily="18" charset="0"/>
                <a:cs typeface="Times New Roman" panose="02020603050405020304" pitchFamily="18" charset="0"/>
              </a:rPr>
              <a:t>recall</a:t>
            </a:r>
            <a:r>
              <a:rPr lang="fr-FR" sz="2400" dirty="0">
                <a:latin typeface="Times New Roman" panose="02020603050405020304" pitchFamily="18" charset="0"/>
                <a:cs typeface="Times New Roman" panose="02020603050405020304" pitchFamily="18" charset="0"/>
              </a:rPr>
              <a:t> (ou taux de rappel) est la métrique la plus importante, car un faible </a:t>
            </a:r>
            <a:r>
              <a:rPr lang="fr-FR" sz="2400" dirty="0" err="1">
                <a:latin typeface="Times New Roman" panose="02020603050405020304" pitchFamily="18" charset="0"/>
                <a:cs typeface="Times New Roman" panose="02020603050405020304" pitchFamily="18" charset="0"/>
              </a:rPr>
              <a:t>recall</a:t>
            </a:r>
            <a:r>
              <a:rPr lang="fr-FR" sz="2400" dirty="0">
                <a:latin typeface="Times New Roman" panose="02020603050405020304" pitchFamily="18" charset="0"/>
                <a:cs typeface="Times New Roman" panose="02020603050405020304" pitchFamily="18" charset="0"/>
              </a:rPr>
              <a:t> signifierait que de nombreux clients à risque ne seraient pas détectés, ce qui pourrait entraîner une perte de revenus importante.</a:t>
            </a:r>
          </a:p>
        </p:txBody>
      </p:sp>
      <p:sp>
        <p:nvSpPr>
          <p:cNvPr id="28" name="ZoneTexte 27">
            <a:extLst>
              <a:ext uri="{FF2B5EF4-FFF2-40B4-BE49-F238E27FC236}">
                <a16:creationId xmlns:a16="http://schemas.microsoft.com/office/drawing/2014/main" id="{E1EF4701-0D8D-6BB7-6262-0FF51FF617BE}"/>
              </a:ext>
            </a:extLst>
          </p:cNvPr>
          <p:cNvSpPr txBox="1"/>
          <p:nvPr/>
        </p:nvSpPr>
        <p:spPr>
          <a:xfrm>
            <a:off x="660507" y="6773116"/>
            <a:ext cx="17334920" cy="1938992"/>
          </a:xfrm>
          <a:prstGeom prst="rect">
            <a:avLst/>
          </a:prstGeom>
          <a:noFill/>
        </p:spPr>
        <p:txBody>
          <a:bodyPr wrap="square">
            <a:spAutoFit/>
          </a:bodyPr>
          <a:lstStyle/>
          <a:p>
            <a:pPr algn="just"/>
            <a:r>
              <a:rPr lang="fr-FR" sz="2400" dirty="0">
                <a:latin typeface="Times New Roman" panose="02020603050405020304" pitchFamily="18" charset="0"/>
                <a:cs typeface="Times New Roman" panose="02020603050405020304" pitchFamily="18" charset="0"/>
              </a:rPr>
              <a:t>Étant donné que la priorité de la banque est d'identifier tous les clients susceptibles de quitter, le </a:t>
            </a:r>
            <a:r>
              <a:rPr lang="fr-FR" sz="2400" dirty="0" err="1">
                <a:latin typeface="Times New Roman" panose="02020603050405020304" pitchFamily="18" charset="0"/>
                <a:cs typeface="Times New Roman" panose="02020603050405020304" pitchFamily="18" charset="0"/>
              </a:rPr>
              <a:t>recall</a:t>
            </a:r>
            <a:r>
              <a:rPr lang="fr-FR" sz="2400" dirty="0">
                <a:latin typeface="Times New Roman" panose="02020603050405020304" pitchFamily="18" charset="0"/>
                <a:cs typeface="Times New Roman" panose="02020603050405020304" pitchFamily="18" charset="0"/>
              </a:rPr>
              <a:t> pour les clients </a:t>
            </a:r>
            <a:r>
              <a:rPr lang="fr-FR" sz="2400" dirty="0" err="1">
                <a:latin typeface="Times New Roman" panose="02020603050405020304" pitchFamily="18" charset="0"/>
                <a:cs typeface="Times New Roman" panose="02020603050405020304" pitchFamily="18" charset="0"/>
              </a:rPr>
              <a:t>churned</a:t>
            </a:r>
            <a:r>
              <a:rPr lang="fr-FR" sz="2400" dirty="0">
                <a:latin typeface="Times New Roman" panose="02020603050405020304" pitchFamily="18" charset="0"/>
                <a:cs typeface="Times New Roman" panose="02020603050405020304" pitchFamily="18" charset="0"/>
              </a:rPr>
              <a:t> est la métrique clé. Le modèle de Réseau de Neurones a le </a:t>
            </a:r>
            <a:r>
              <a:rPr lang="fr-FR" sz="2400" dirty="0" err="1">
                <a:latin typeface="Times New Roman" panose="02020603050405020304" pitchFamily="18" charset="0"/>
                <a:cs typeface="Times New Roman" panose="02020603050405020304" pitchFamily="18" charset="0"/>
              </a:rPr>
              <a:t>recall</a:t>
            </a:r>
            <a:r>
              <a:rPr lang="fr-FR" sz="2400" dirty="0">
                <a:latin typeface="Times New Roman" panose="02020603050405020304" pitchFamily="18" charset="0"/>
                <a:cs typeface="Times New Roman" panose="02020603050405020304" pitchFamily="18" charset="0"/>
              </a:rPr>
              <a:t> le plus élevé pour la classe </a:t>
            </a:r>
            <a:r>
              <a:rPr lang="fr-FR" sz="2400" dirty="0" err="1">
                <a:latin typeface="Times New Roman" panose="02020603050405020304" pitchFamily="18" charset="0"/>
                <a:cs typeface="Times New Roman" panose="02020603050405020304" pitchFamily="18" charset="0"/>
              </a:rPr>
              <a:t>churned</a:t>
            </a:r>
            <a:r>
              <a:rPr lang="fr-FR" sz="2400" dirty="0">
                <a:latin typeface="Times New Roman" panose="02020603050405020304" pitchFamily="18" charset="0"/>
                <a:cs typeface="Times New Roman" panose="02020603050405020304" pitchFamily="18" charset="0"/>
              </a:rPr>
              <a:t> (0.73), ce qui signifie qu'il est le plus efficace pour identifier les clients à risque de </a:t>
            </a:r>
            <a:r>
              <a:rPr lang="fr-FR" sz="2400" dirty="0" err="1">
                <a:latin typeface="Times New Roman" panose="02020603050405020304" pitchFamily="18" charset="0"/>
                <a:cs typeface="Times New Roman" panose="02020603050405020304" pitchFamily="18" charset="0"/>
              </a:rPr>
              <a:t>départ.Par</a:t>
            </a:r>
            <a:r>
              <a:rPr lang="fr-FR" sz="2400" dirty="0">
                <a:latin typeface="Times New Roman" panose="02020603050405020304" pitchFamily="18" charset="0"/>
                <a:cs typeface="Times New Roman" panose="02020603050405020304" pitchFamily="18" charset="0"/>
              </a:rPr>
              <a:t> conséquent, le modèle de Réseau de Neurones est le meilleur choix pour la prédiction du </a:t>
            </a:r>
            <a:r>
              <a:rPr lang="fr-FR" sz="2400" dirty="0" err="1">
                <a:latin typeface="Times New Roman" panose="02020603050405020304" pitchFamily="18" charset="0"/>
                <a:cs typeface="Times New Roman" panose="02020603050405020304" pitchFamily="18" charset="0"/>
              </a:rPr>
              <a:t>churn</a:t>
            </a:r>
            <a:r>
              <a:rPr lang="fr-FR" sz="2400" dirty="0">
                <a:latin typeface="Times New Roman" panose="02020603050405020304" pitchFamily="18" charset="0"/>
                <a:cs typeface="Times New Roman" panose="02020603050405020304" pitchFamily="18" charset="0"/>
              </a:rPr>
              <a:t> dans ce contexte. Il permettra à la banque d'intervenir de manière plus efficace pour retenir un plus grand nombre de clients à risque, réduisant ainsi les pertes de revenus potentielles.</a:t>
            </a:r>
          </a:p>
        </p:txBody>
      </p:sp>
    </p:spTree>
    <p:extLst>
      <p:ext uri="{BB962C8B-B14F-4D97-AF65-F5344CB8AC3E}">
        <p14:creationId xmlns:p14="http://schemas.microsoft.com/office/powerpoint/2010/main" val="2427365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232204" y="1446921"/>
            <a:ext cx="17823592" cy="858758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ZoneTexte 7">
            <a:extLst>
              <a:ext uri="{FF2B5EF4-FFF2-40B4-BE49-F238E27FC236}">
                <a16:creationId xmlns:a16="http://schemas.microsoft.com/office/drawing/2014/main" id="{39097DA0-D36C-2161-02E8-BEA030F42BCD}"/>
              </a:ext>
            </a:extLst>
          </p:cNvPr>
          <p:cNvSpPr txBox="1"/>
          <p:nvPr/>
        </p:nvSpPr>
        <p:spPr>
          <a:xfrm>
            <a:off x="889110" y="1909392"/>
            <a:ext cx="5054490" cy="646331"/>
          </a:xfrm>
          <a:prstGeom prst="rect">
            <a:avLst/>
          </a:prstGeom>
          <a:noFill/>
        </p:spPr>
        <p:txBody>
          <a:bodyPr wrap="square" rtlCol="0">
            <a:spAutoFit/>
          </a:bodyPr>
          <a:lstStyle/>
          <a:p>
            <a:r>
              <a:rPr lang="fr-FR" sz="3600" dirty="0">
                <a:solidFill>
                  <a:srgbClr val="4F81BD"/>
                </a:solidFill>
                <a:latin typeface="Open Sans Extra Bold"/>
              </a:rPr>
              <a:t>Conclusion</a:t>
            </a:r>
            <a:endParaRPr lang="fr-FR" dirty="0"/>
          </a:p>
        </p:txBody>
      </p:sp>
      <p:sp>
        <p:nvSpPr>
          <p:cNvPr id="10" name="ZoneTexte 9">
            <a:extLst>
              <a:ext uri="{FF2B5EF4-FFF2-40B4-BE49-F238E27FC236}">
                <a16:creationId xmlns:a16="http://schemas.microsoft.com/office/drawing/2014/main" id="{0936361A-530D-4F32-0486-5AAEE4D4E896}"/>
              </a:ext>
            </a:extLst>
          </p:cNvPr>
          <p:cNvSpPr txBox="1"/>
          <p:nvPr/>
        </p:nvSpPr>
        <p:spPr>
          <a:xfrm>
            <a:off x="780902" y="2418344"/>
            <a:ext cx="14459097" cy="461665"/>
          </a:xfrm>
          <a:prstGeom prst="rect">
            <a:avLst/>
          </a:prstGeom>
          <a:noFill/>
        </p:spPr>
        <p:txBody>
          <a:bodyPr wrap="square">
            <a:spAutoFit/>
          </a:bodyPr>
          <a:lstStyle/>
          <a:p>
            <a:pPr algn="just"/>
            <a:r>
              <a:rPr lang="fr-FR" sz="2400" dirty="0">
                <a:latin typeface="Times New Roman" panose="02020603050405020304" pitchFamily="18" charset="0"/>
                <a:cs typeface="Times New Roman" panose="02020603050405020304" pitchFamily="18" charset="0"/>
              </a:rPr>
              <a:t>Nous arrivons à la fin de notre analyse ! Notre rapport final à la banque doit être basé sur deux points principaux :</a:t>
            </a:r>
          </a:p>
        </p:txBody>
      </p:sp>
      <p:sp>
        <p:nvSpPr>
          <p:cNvPr id="20" name="ZoneTexte 19">
            <a:extLst>
              <a:ext uri="{FF2B5EF4-FFF2-40B4-BE49-F238E27FC236}">
                <a16:creationId xmlns:a16="http://schemas.microsoft.com/office/drawing/2014/main" id="{46A53692-592B-5696-6DB5-4DD817B35C3A}"/>
              </a:ext>
            </a:extLst>
          </p:cNvPr>
          <p:cNvSpPr txBox="1"/>
          <p:nvPr/>
        </p:nvSpPr>
        <p:spPr>
          <a:xfrm>
            <a:off x="780902" y="2971124"/>
            <a:ext cx="16332090" cy="4094198"/>
          </a:xfrm>
          <a:prstGeom prst="rect">
            <a:avLst/>
          </a:prstGeom>
          <a:noFill/>
        </p:spPr>
        <p:txBody>
          <a:bodyPr wrap="square">
            <a:spAutoFit/>
          </a:bodyPr>
          <a:lstStyle/>
          <a:p>
            <a:pPr algn="just">
              <a:lnSpc>
                <a:spcPct val="150000"/>
              </a:lnSpc>
            </a:pPr>
            <a:r>
              <a:rPr lang="fr-FR" sz="2200" dirty="0">
                <a:latin typeface="Times New Roman" panose="02020603050405020304" pitchFamily="18" charset="0"/>
                <a:cs typeface="Times New Roman" panose="02020603050405020304" pitchFamily="18" charset="0"/>
              </a:rPr>
              <a:t>L'analyse exploratoire des données* nous a donné quelques pistes de solutions pour identifier les fonctionnalités qui contribuent au désabonnement des clients. De plus, l'analyse de l'*importance des fonctionnalités* peut quantifier l'importance de chaque fonctionnalité dans la prévision de la probabilité de désabonnement. Nos résultats révèlent que la caractéristique la plus significative est l'*âge* (les clients plus âgés sont plus susceptibles de se désinscrire), suivi du *nombre de produits* (avoir plus de produits augmente la probabilité de désabonnement d'un client). La banque pourrait utiliser nos résultats pour adapter et améliorer ses services de manière à accroître la satisfaction des clients les plus susceptibles de se désinscrire. De plus, les variables *Geography* et *balance* suivent (dans l'ordre d'importance des caractéristiques ) et ne sont pas à négliger. Ce qui est tout à fait normal et logique car une personne avec un solde bancaire </a:t>
            </a:r>
            <a:r>
              <a:rPr lang="fr-FR" sz="2200" dirty="0" err="1">
                <a:latin typeface="Times New Roman" panose="02020603050405020304" pitchFamily="18" charset="0"/>
                <a:cs typeface="Times New Roman" panose="02020603050405020304" pitchFamily="18" charset="0"/>
              </a:rPr>
              <a:t>élévé</a:t>
            </a:r>
            <a:r>
              <a:rPr lang="fr-FR" sz="2200" dirty="0">
                <a:latin typeface="Times New Roman" panose="02020603050405020304" pitchFamily="18" charset="0"/>
                <a:cs typeface="Times New Roman" panose="02020603050405020304" pitchFamily="18" charset="0"/>
              </a:rPr>
              <a:t> n'aura pas autant de facilité à quitter une banque qu'une personne qui a un solde faible, voire quasi-nulle.</a:t>
            </a:r>
          </a:p>
        </p:txBody>
      </p:sp>
      <p:sp>
        <p:nvSpPr>
          <p:cNvPr id="24" name="ZoneTexte 23">
            <a:extLst>
              <a:ext uri="{FF2B5EF4-FFF2-40B4-BE49-F238E27FC236}">
                <a16:creationId xmlns:a16="http://schemas.microsoft.com/office/drawing/2014/main" id="{62097A95-7217-248A-AC60-215521C9EE1B}"/>
              </a:ext>
            </a:extLst>
          </p:cNvPr>
          <p:cNvSpPr txBox="1"/>
          <p:nvPr/>
        </p:nvSpPr>
        <p:spPr>
          <a:xfrm>
            <a:off x="855242" y="7246351"/>
            <a:ext cx="17347891" cy="2062872"/>
          </a:xfrm>
          <a:prstGeom prst="rect">
            <a:avLst/>
          </a:prstGeom>
          <a:noFill/>
        </p:spPr>
        <p:txBody>
          <a:bodyPr wrap="square">
            <a:spAutoFit/>
          </a:bodyPr>
          <a:lstStyle/>
          <a:p>
            <a:pPr>
              <a:lnSpc>
                <a:spcPct val="150000"/>
              </a:lnSpc>
            </a:pPr>
            <a:r>
              <a:rPr lang="fr-FR" sz="2200" dirty="0">
                <a:latin typeface="Times New Roman" panose="02020603050405020304" pitchFamily="18" charset="0"/>
                <a:cs typeface="Times New Roman" panose="02020603050405020304" pitchFamily="18" charset="0"/>
              </a:rPr>
              <a:t>Nous avons crée plusieurs *modèles d'apprentissage automatique* en particulier le réseau de neurone avec un *rappel* approximativement égal à *73 %* pour la classe </a:t>
            </a:r>
            <a:r>
              <a:rPr lang="fr-FR" sz="2200" dirty="0" err="1">
                <a:latin typeface="Times New Roman" panose="02020603050405020304" pitchFamily="18" charset="0"/>
                <a:cs typeface="Times New Roman" panose="02020603050405020304" pitchFamily="18" charset="0"/>
              </a:rPr>
              <a:t>churned</a:t>
            </a:r>
            <a:r>
              <a:rPr lang="fr-FR" sz="2200" dirty="0">
                <a:latin typeface="Times New Roman" panose="02020603050405020304" pitchFamily="18" charset="0"/>
                <a:cs typeface="Times New Roman" panose="02020603050405020304" pitchFamily="18" charset="0"/>
              </a:rPr>
              <a:t>, ce qui signifie qu'ils peuvent détecter avec succès près de 80 % de ces clients qui ont plus de chance de se désinscrire. Peut-être que l'ajout de fonctionnalités ou/et d'enregistrements supplémentaires pourrait nous aider à améliorer les performances prédictives. La banque pourrait donc gagner à investir dans la collecte de davantage de données.</a:t>
            </a:r>
          </a:p>
        </p:txBody>
      </p:sp>
    </p:spTree>
    <p:extLst>
      <p:ext uri="{BB962C8B-B14F-4D97-AF65-F5344CB8AC3E}">
        <p14:creationId xmlns:p14="http://schemas.microsoft.com/office/powerpoint/2010/main" val="578019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818366" y="2485326"/>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a:solidFill>
                  <a:srgbClr val="051D40"/>
                </a:solidFill>
                <a:latin typeface="Open Sans Extra Bold"/>
              </a:rPr>
              <a:t>THANK YOU!</a:t>
            </a:r>
          </a:p>
        </p:txBody>
      </p:sp>
      <p:grpSp>
        <p:nvGrpSpPr>
          <p:cNvPr id="15" name="Group 15"/>
          <p:cNvGrpSpPr/>
          <p:nvPr/>
        </p:nvGrpSpPr>
        <p:grpSpPr>
          <a:xfrm>
            <a:off x="12398912" y="0"/>
            <a:ext cx="5889088" cy="756959"/>
            <a:chOff x="0" y="0"/>
            <a:chExt cx="1551036" cy="199364"/>
          </a:xfrm>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7" name="TextBox 17"/>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398912" y="9530041"/>
            <a:ext cx="5889088" cy="756959"/>
            <a:chOff x="0" y="0"/>
            <a:chExt cx="1551036" cy="199364"/>
          </a:xfrm>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20" name="TextBox 20"/>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3"/>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 name="TextBox 10"/>
          <p:cNvSpPr txBox="1"/>
          <p:nvPr/>
        </p:nvSpPr>
        <p:spPr>
          <a:xfrm>
            <a:off x="304800" y="6087579"/>
            <a:ext cx="17830800" cy="3774751"/>
          </a:xfrm>
          <a:prstGeom prst="rect">
            <a:avLst/>
          </a:prstGeom>
        </p:spPr>
        <p:txBody>
          <a:bodyPr wrap="square" lIns="0" tIns="0" rIns="0" bIns="0" rtlCol="0" anchor="t">
            <a:spAutoFit/>
          </a:bodyPr>
          <a:lstStyle/>
          <a:p>
            <a:pPr>
              <a:lnSpc>
                <a:spcPts val="3288"/>
              </a:lnSpc>
              <a:spcBef>
                <a:spcPct val="0"/>
              </a:spcBef>
            </a:pPr>
            <a:r>
              <a:rPr lang="en-US" sz="2400" b="1" spc="-46" dirty="0" err="1">
                <a:latin typeface="Times New Roman" panose="02020603050405020304" pitchFamily="18" charset="0"/>
                <a:cs typeface="Times New Roman" panose="02020603050405020304" pitchFamily="18" charset="0"/>
              </a:rPr>
              <a:t>Fortuneo</a:t>
            </a:r>
            <a:r>
              <a:rPr lang="en-US" sz="2400" b="1" spc="-46" dirty="0">
                <a:latin typeface="Times New Roman" panose="02020603050405020304" pitchFamily="18" charset="0"/>
                <a:cs typeface="Times New Roman" panose="02020603050405020304" pitchFamily="18" charset="0"/>
              </a:rPr>
              <a:t> Banque </a:t>
            </a:r>
            <a:r>
              <a:rPr lang="fr-FR" sz="2400" spc="-46" dirty="0">
                <a:latin typeface="Times New Roman" panose="02020603050405020304" pitchFamily="18" charset="0"/>
                <a:cs typeface="Times New Roman" panose="02020603050405020304" pitchFamily="18" charset="0"/>
              </a:rPr>
              <a:t>est une banque française 100% en ligne et mobile du Crédit Mutuel Arkéa pour mieux gérer vos finances en temps réel</a:t>
            </a:r>
          </a:p>
          <a:p>
            <a:pPr>
              <a:lnSpc>
                <a:spcPts val="3288"/>
              </a:lnSpc>
              <a:spcBef>
                <a:spcPct val="0"/>
              </a:spcBef>
            </a:pPr>
            <a:endParaRPr lang="fr-FR" sz="2400" spc="-46" dirty="0">
              <a:latin typeface="Times New Roman" panose="02020603050405020304" pitchFamily="18" charset="0"/>
              <a:cs typeface="Times New Roman" panose="02020603050405020304" pitchFamily="18" charset="0"/>
            </a:endParaRPr>
          </a:p>
          <a:p>
            <a:pPr>
              <a:lnSpc>
                <a:spcPts val="3288"/>
              </a:lnSpc>
              <a:spcBef>
                <a:spcPct val="0"/>
              </a:spcBef>
            </a:pPr>
            <a:r>
              <a:rPr lang="fr-FR" sz="2400" spc="-46" dirty="0">
                <a:latin typeface="Times New Roman" panose="02020603050405020304" pitchFamily="18" charset="0"/>
                <a:cs typeface="Times New Roman" panose="02020603050405020304" pitchFamily="18" charset="0"/>
              </a:rPr>
              <a:t>Programme :  elle présente plusieurs programmes depuis son apparition en 2000</a:t>
            </a:r>
          </a:p>
          <a:p>
            <a:pPr>
              <a:lnSpc>
                <a:spcPts val="3288"/>
              </a:lnSpc>
              <a:spcBef>
                <a:spcPct val="0"/>
              </a:spcBef>
            </a:pPr>
            <a:endParaRPr lang="fr-FR" sz="2400" spc="-46" dirty="0">
              <a:latin typeface="Times New Roman" panose="02020603050405020304" pitchFamily="18" charset="0"/>
              <a:cs typeface="Times New Roman" panose="02020603050405020304" pitchFamily="18" charset="0"/>
            </a:endParaRPr>
          </a:p>
          <a:p>
            <a:pPr>
              <a:lnSpc>
                <a:spcPts val="3288"/>
              </a:lnSpc>
              <a:spcBef>
                <a:spcPct val="0"/>
              </a:spcBef>
            </a:pPr>
            <a:r>
              <a:rPr lang="fr-FR" sz="2400" spc="-46" dirty="0">
                <a:latin typeface="Times New Roman" panose="02020603050405020304" pitchFamily="18" charset="0"/>
                <a:cs typeface="Times New Roman" panose="02020603050405020304" pitchFamily="18" charset="0"/>
              </a:rPr>
              <a:t>Problématiques : il s’agit d’un problème de classification où il faut prédire si un client se désabonnera ou non</a:t>
            </a:r>
          </a:p>
          <a:p>
            <a:pPr>
              <a:lnSpc>
                <a:spcPts val="3288"/>
              </a:lnSpc>
              <a:spcBef>
                <a:spcPct val="0"/>
              </a:spcBef>
            </a:pPr>
            <a:endParaRPr lang="fr-FR" sz="2400" spc="-46" dirty="0">
              <a:latin typeface="Times New Roman" panose="02020603050405020304" pitchFamily="18" charset="0"/>
              <a:cs typeface="Times New Roman" panose="02020603050405020304" pitchFamily="18" charset="0"/>
            </a:endParaRPr>
          </a:p>
          <a:p>
            <a:pPr>
              <a:lnSpc>
                <a:spcPts val="3288"/>
              </a:lnSpc>
              <a:spcBef>
                <a:spcPct val="0"/>
              </a:spcBef>
            </a:pPr>
            <a:r>
              <a:rPr lang="fr-FR" sz="2400" spc="-46" dirty="0">
                <a:latin typeface="Times New Roman" panose="02020603050405020304" pitchFamily="18" charset="0"/>
                <a:cs typeface="Times New Roman" panose="02020603050405020304" pitchFamily="18" charset="0"/>
              </a:rPr>
              <a:t>Objectif : L'objectif est de comprendre et de prédire le taux de désabonnement des clients d'une banque</a:t>
            </a:r>
          </a:p>
          <a:p>
            <a:pPr>
              <a:lnSpc>
                <a:spcPts val="3288"/>
              </a:lnSpc>
              <a:spcBef>
                <a:spcPct val="0"/>
              </a:spcBef>
            </a:pPr>
            <a:endParaRPr lang="fr-FR" sz="2400" spc="-46" dirty="0">
              <a:latin typeface="Times New Roman" panose="02020603050405020304" pitchFamily="18" charset="0"/>
              <a:cs typeface="Times New Roman" panose="02020603050405020304" pitchFamily="18" charset="0"/>
            </a:endParaRPr>
          </a:p>
          <a:p>
            <a:pPr>
              <a:lnSpc>
                <a:spcPts val="3288"/>
              </a:lnSpc>
              <a:spcBef>
                <a:spcPct val="0"/>
              </a:spcBef>
            </a:pPr>
            <a:endParaRPr lang="en-US" sz="2000" spc="-46" dirty="0">
              <a:latin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259567" y="243982"/>
            <a:ext cx="6760246" cy="1244690"/>
          </a:xfrm>
          <a:prstGeom prst="rect">
            <a:avLst/>
          </a:prstGeom>
        </p:spPr>
        <p:txBody>
          <a:bodyPr lIns="0" tIns="0" rIns="0" bIns="0" rtlCol="0" anchor="t">
            <a:spAutoFit/>
          </a:bodyPr>
          <a:lstStyle/>
          <a:p>
            <a:pPr algn="l">
              <a:lnSpc>
                <a:spcPts val="10248"/>
              </a:lnSpc>
              <a:spcBef>
                <a:spcPct val="0"/>
              </a:spcBef>
            </a:pPr>
            <a:r>
              <a:rPr lang="en-US" sz="7320" dirty="0">
                <a:solidFill>
                  <a:srgbClr val="051D40"/>
                </a:solidFill>
                <a:latin typeface="Open Sans Extra Bold"/>
              </a:rPr>
              <a:t>PLAN</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2"/>
            <a:stretch>
              <a:fillRect l="-2387" r="-2387"/>
            </a:stretch>
          </a:blipFill>
        </p:spPr>
      </p:sp>
      <p:sp>
        <p:nvSpPr>
          <p:cNvPr id="11" name="TextBox 11"/>
          <p:cNvSpPr txBox="1"/>
          <p:nvPr/>
        </p:nvSpPr>
        <p:spPr>
          <a:xfrm>
            <a:off x="2140164" y="3387957"/>
            <a:ext cx="9759701" cy="1482457"/>
          </a:xfrm>
          <a:prstGeom prst="rect">
            <a:avLst/>
          </a:prstGeom>
        </p:spPr>
        <p:txBody>
          <a:bodyPr wrap="square" lIns="0" tIns="0" rIns="0" bIns="0" rtlCol="0" anchor="t">
            <a:spAutoFit/>
          </a:bodyPr>
          <a:lstStyle/>
          <a:p>
            <a:pPr algn="l">
              <a:lnSpc>
                <a:spcPts val="3995"/>
              </a:lnSpc>
              <a:spcBef>
                <a:spcPct val="0"/>
              </a:spcBef>
            </a:pPr>
            <a:r>
              <a:rPr lang="en-US" sz="2853" b="1" spc="-57" dirty="0" err="1">
                <a:solidFill>
                  <a:srgbClr val="051D40"/>
                </a:solidFill>
                <a:latin typeface="Poppins"/>
              </a:rPr>
              <a:t>Analyse</a:t>
            </a:r>
            <a:r>
              <a:rPr lang="en-US" sz="2853" b="1" spc="-57" dirty="0">
                <a:solidFill>
                  <a:srgbClr val="051D40"/>
                </a:solidFill>
                <a:latin typeface="Poppins"/>
              </a:rPr>
              <a:t> </a:t>
            </a:r>
            <a:r>
              <a:rPr lang="en-US" sz="2853" b="1" spc="-57" dirty="0" err="1">
                <a:solidFill>
                  <a:srgbClr val="051D40"/>
                </a:solidFill>
                <a:latin typeface="Poppins"/>
              </a:rPr>
              <a:t>Exploratoire</a:t>
            </a:r>
            <a:endParaRPr lang="en-US" sz="2853" b="1" spc="-57" dirty="0">
              <a:solidFill>
                <a:srgbClr val="051D40"/>
              </a:solidFill>
              <a:latin typeface="Poppins"/>
            </a:endParaRPr>
          </a:p>
          <a:p>
            <a:pPr algn="just">
              <a:lnSpc>
                <a:spcPts val="3995"/>
              </a:lnSpc>
              <a:spcBef>
                <a:spcPct val="0"/>
              </a:spcBef>
            </a:pPr>
            <a:r>
              <a:rPr lang="en-US" sz="2000" spc="-57" dirty="0" err="1">
                <a:solidFill>
                  <a:srgbClr val="051D40"/>
                </a:solidFill>
                <a:latin typeface="Poppins"/>
              </a:rPr>
              <a:t>Présentation</a:t>
            </a:r>
            <a:r>
              <a:rPr lang="en-US" sz="2000" spc="-57" dirty="0">
                <a:solidFill>
                  <a:srgbClr val="051D40"/>
                </a:solidFill>
                <a:latin typeface="Poppins"/>
              </a:rPr>
              <a:t> des variables de la base</a:t>
            </a:r>
          </a:p>
          <a:p>
            <a:pPr algn="just">
              <a:lnSpc>
                <a:spcPts val="3995"/>
              </a:lnSpc>
              <a:spcBef>
                <a:spcPct val="0"/>
              </a:spcBef>
            </a:pPr>
            <a:r>
              <a:rPr lang="fr-FR" sz="2000" spc="-57" dirty="0">
                <a:solidFill>
                  <a:srgbClr val="051D40"/>
                </a:solidFill>
                <a:latin typeface="Poppins"/>
              </a:rPr>
              <a:t>Analyses statistiques par catégorie de variables et visualisation</a:t>
            </a:r>
          </a:p>
        </p:txBody>
      </p:sp>
      <p:sp>
        <p:nvSpPr>
          <p:cNvPr id="14" name="TextBox 14"/>
          <p:cNvSpPr txBox="1"/>
          <p:nvPr/>
        </p:nvSpPr>
        <p:spPr>
          <a:xfrm>
            <a:off x="2226219" y="5613459"/>
            <a:ext cx="7603581" cy="2026067"/>
          </a:xfrm>
          <a:prstGeom prst="rect">
            <a:avLst/>
          </a:prstGeom>
        </p:spPr>
        <p:txBody>
          <a:bodyPr wrap="square" lIns="0" tIns="0" rIns="0" bIns="0" rtlCol="0" anchor="t">
            <a:spAutoFit/>
          </a:bodyPr>
          <a:lstStyle/>
          <a:p>
            <a:pPr algn="l">
              <a:lnSpc>
                <a:spcPts val="3995"/>
              </a:lnSpc>
              <a:spcBef>
                <a:spcPct val="0"/>
              </a:spcBef>
            </a:pPr>
            <a:r>
              <a:rPr lang="en-US" sz="2853" b="1" spc="-57" dirty="0" err="1">
                <a:solidFill>
                  <a:srgbClr val="051D40"/>
                </a:solidFill>
                <a:latin typeface="Times New Roman" panose="02020603050405020304" pitchFamily="18" charset="0"/>
                <a:cs typeface="Times New Roman" panose="02020603050405020304" pitchFamily="18" charset="0"/>
              </a:rPr>
              <a:t>Modélisation</a:t>
            </a:r>
            <a:endParaRPr lang="en-US" sz="2853" b="1" spc="-57" dirty="0">
              <a:solidFill>
                <a:srgbClr val="051D40"/>
              </a:solidFill>
              <a:latin typeface="Times New Roman" panose="02020603050405020304" pitchFamily="18" charset="0"/>
              <a:cs typeface="Times New Roman" panose="02020603050405020304" pitchFamily="18" charset="0"/>
            </a:endParaRPr>
          </a:p>
          <a:p>
            <a:pPr algn="just">
              <a:lnSpc>
                <a:spcPts val="3995"/>
              </a:lnSpc>
              <a:spcBef>
                <a:spcPct val="0"/>
              </a:spcBef>
            </a:pPr>
            <a:r>
              <a:rPr lang="fr-FR" sz="2000" spc="-57" dirty="0">
                <a:solidFill>
                  <a:srgbClr val="051D40"/>
                </a:solidFill>
                <a:latin typeface="Poppins"/>
              </a:rPr>
              <a:t>Prétraitements</a:t>
            </a:r>
            <a:r>
              <a:rPr lang="en-US" sz="2000" spc="-57" dirty="0">
                <a:solidFill>
                  <a:srgbClr val="051D40"/>
                </a:solidFill>
                <a:latin typeface="Poppins"/>
              </a:rPr>
              <a:t> des données</a:t>
            </a:r>
          </a:p>
          <a:p>
            <a:pPr algn="just">
              <a:lnSpc>
                <a:spcPts val="3995"/>
              </a:lnSpc>
              <a:spcBef>
                <a:spcPct val="0"/>
              </a:spcBef>
            </a:pPr>
            <a:r>
              <a:rPr lang="fr-FR" sz="2000" spc="-57" dirty="0">
                <a:solidFill>
                  <a:srgbClr val="051D40"/>
                </a:solidFill>
                <a:latin typeface="Poppins"/>
              </a:rPr>
              <a:t>modélisations</a:t>
            </a:r>
            <a:r>
              <a:rPr lang="en-US" sz="2000" spc="-57" dirty="0">
                <a:solidFill>
                  <a:srgbClr val="051D40"/>
                </a:solidFill>
                <a:latin typeface="Poppins"/>
              </a:rPr>
              <a:t> </a:t>
            </a:r>
          </a:p>
          <a:p>
            <a:pPr algn="l">
              <a:lnSpc>
                <a:spcPts val="3995"/>
              </a:lnSpc>
              <a:spcBef>
                <a:spcPct val="0"/>
              </a:spcBef>
            </a:pPr>
            <a:endParaRPr lang="en-US" sz="2853" b="1" spc="-57" dirty="0">
              <a:solidFill>
                <a:srgbClr val="051D40"/>
              </a:solidFill>
              <a:latin typeface="Poppins"/>
            </a:endParaRPr>
          </a:p>
        </p:txBody>
      </p:sp>
      <p:sp>
        <p:nvSpPr>
          <p:cNvPr id="17" name="TextBox 17"/>
          <p:cNvSpPr txBox="1"/>
          <p:nvPr/>
        </p:nvSpPr>
        <p:spPr>
          <a:xfrm>
            <a:off x="2017274" y="7885835"/>
            <a:ext cx="6175515" cy="2026067"/>
          </a:xfrm>
          <a:prstGeom prst="rect">
            <a:avLst/>
          </a:prstGeom>
        </p:spPr>
        <p:txBody>
          <a:bodyPr wrap="square" lIns="0" tIns="0" rIns="0" bIns="0" rtlCol="0" anchor="t">
            <a:spAutoFit/>
          </a:bodyPr>
          <a:lstStyle/>
          <a:p>
            <a:pPr>
              <a:lnSpc>
                <a:spcPts val="3995"/>
              </a:lnSpc>
              <a:spcBef>
                <a:spcPct val="0"/>
              </a:spcBef>
            </a:pPr>
            <a:r>
              <a:rPr lang="en-US" sz="2853" b="1" spc="-57" dirty="0" err="1">
                <a:solidFill>
                  <a:srgbClr val="051D40"/>
                </a:solidFill>
                <a:latin typeface="Poppins"/>
              </a:rPr>
              <a:t>Comparaison</a:t>
            </a:r>
            <a:r>
              <a:rPr lang="en-US" sz="2853" b="1" spc="-57" dirty="0">
                <a:solidFill>
                  <a:srgbClr val="051D40"/>
                </a:solidFill>
                <a:latin typeface="Poppins"/>
              </a:rPr>
              <a:t> des performance</a:t>
            </a:r>
          </a:p>
          <a:p>
            <a:pPr algn="just">
              <a:lnSpc>
                <a:spcPts val="3995"/>
              </a:lnSpc>
              <a:spcBef>
                <a:spcPct val="0"/>
              </a:spcBef>
            </a:pPr>
            <a:r>
              <a:rPr lang="en-US" sz="2000" spc="-57" dirty="0">
                <a:solidFill>
                  <a:srgbClr val="051D40"/>
                </a:solidFill>
                <a:latin typeface="Poppins"/>
              </a:rPr>
              <a:t>Importance des variables</a:t>
            </a:r>
          </a:p>
          <a:p>
            <a:pPr algn="just">
              <a:lnSpc>
                <a:spcPts val="3995"/>
              </a:lnSpc>
              <a:spcBef>
                <a:spcPct val="0"/>
              </a:spcBef>
            </a:pPr>
            <a:r>
              <a:rPr lang="en-US" sz="2000" spc="-57" dirty="0" err="1">
                <a:solidFill>
                  <a:srgbClr val="051D40"/>
                </a:solidFill>
                <a:latin typeface="Poppins"/>
              </a:rPr>
              <a:t>Comparaison</a:t>
            </a:r>
            <a:endParaRPr lang="en-US" sz="2000" spc="-57" dirty="0">
              <a:solidFill>
                <a:srgbClr val="051D40"/>
              </a:solidFill>
              <a:latin typeface="Poppins"/>
            </a:endParaRPr>
          </a:p>
          <a:p>
            <a:pPr>
              <a:lnSpc>
                <a:spcPts val="3995"/>
              </a:lnSpc>
              <a:spcBef>
                <a:spcPct val="0"/>
              </a:spcBef>
            </a:pPr>
            <a:endParaRPr lang="en-US" sz="2853" b="1" spc="-57" dirty="0">
              <a:solidFill>
                <a:srgbClr val="051D40"/>
              </a:solidFill>
              <a:latin typeface="Poppins"/>
            </a:endParaRPr>
          </a:p>
        </p:txBody>
      </p:sp>
      <p:grpSp>
        <p:nvGrpSpPr>
          <p:cNvPr id="34" name="Groupe 33">
            <a:extLst>
              <a:ext uri="{FF2B5EF4-FFF2-40B4-BE49-F238E27FC236}">
                <a16:creationId xmlns:a16="http://schemas.microsoft.com/office/drawing/2014/main" id="{FDAB3BF6-F960-EF1C-AD6B-DDDF37D8546E}"/>
              </a:ext>
            </a:extLst>
          </p:cNvPr>
          <p:cNvGrpSpPr/>
          <p:nvPr/>
        </p:nvGrpSpPr>
        <p:grpSpPr>
          <a:xfrm>
            <a:off x="1423150" y="3386077"/>
            <a:ext cx="547750" cy="4965702"/>
            <a:chOff x="2941233" y="3366627"/>
            <a:chExt cx="547750" cy="4965702"/>
          </a:xfrm>
        </p:grpSpPr>
        <p:sp>
          <p:nvSpPr>
            <p:cNvPr id="9" name="Freeform 9"/>
            <p:cNvSpPr/>
            <p:nvPr/>
          </p:nvSpPr>
          <p:spPr>
            <a:xfrm rot="5400000">
              <a:off x="2912435" y="3395425"/>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rot="5400000">
              <a:off x="3006844" y="5622807"/>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dirty="0"/>
            </a:p>
          </p:txBody>
        </p:sp>
        <p:sp>
          <p:nvSpPr>
            <p:cNvPr id="31" name="Freeform 31"/>
            <p:cNvSpPr/>
            <p:nvPr/>
          </p:nvSpPr>
          <p:spPr>
            <a:xfrm rot="5400000">
              <a:off x="2912435" y="785019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061529" y="2937389"/>
            <a:ext cx="12164941" cy="3653911"/>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332775" y="3267746"/>
            <a:ext cx="11622449" cy="2053832"/>
          </a:xfrm>
          <a:prstGeom prst="rect">
            <a:avLst/>
          </a:prstGeom>
        </p:spPr>
        <p:txBody>
          <a:bodyPr lIns="0" tIns="0" rIns="0" bIns="0" rtlCol="0" anchor="t">
            <a:spAutoFit/>
          </a:bodyPr>
          <a:lstStyle/>
          <a:p>
            <a:pPr marL="0" lvl="0" indent="0" algn="ctr">
              <a:lnSpc>
                <a:spcPts val="18560"/>
              </a:lnSpc>
              <a:spcBef>
                <a:spcPct val="0"/>
              </a:spcBef>
            </a:pPr>
            <a:r>
              <a:rPr lang="en-US" sz="8000" dirty="0" err="1">
                <a:solidFill>
                  <a:srgbClr val="FFFFFF"/>
                </a:solidFill>
                <a:latin typeface="Open Sans Extra Bold"/>
              </a:rPr>
              <a:t>Analyse</a:t>
            </a:r>
            <a:r>
              <a:rPr lang="en-US" sz="8000" dirty="0">
                <a:solidFill>
                  <a:srgbClr val="FFFFFF"/>
                </a:solidFill>
                <a:latin typeface="Open Sans Extra Bold"/>
              </a:rPr>
              <a:t> </a:t>
            </a:r>
            <a:r>
              <a:rPr lang="en-US" sz="8000" dirty="0" err="1">
                <a:solidFill>
                  <a:srgbClr val="FFFFFF"/>
                </a:solidFill>
                <a:latin typeface="Open Sans Extra Bold"/>
              </a:rPr>
              <a:t>Exploratoire</a:t>
            </a:r>
            <a:endParaRPr lang="en-US" sz="8000" dirty="0">
              <a:solidFill>
                <a:srgbClr val="FFFFFF"/>
              </a:solidFill>
              <a:latin typeface="Open Sans Extra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8973718"/>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5046" r="-25046"/>
              </a:stretch>
            </a:blipFill>
          </p:spPr>
        </p:sp>
      </p:grpSp>
      <p:sp>
        <p:nvSpPr>
          <p:cNvPr id="11" name="TextBox 11"/>
          <p:cNvSpPr txBox="1"/>
          <p:nvPr/>
        </p:nvSpPr>
        <p:spPr>
          <a:xfrm>
            <a:off x="685800" y="3122239"/>
            <a:ext cx="9247317" cy="2855718"/>
          </a:xfrm>
          <a:prstGeom prst="rect">
            <a:avLst/>
          </a:prstGeom>
        </p:spPr>
        <p:txBody>
          <a:bodyPr wrap="square" lIns="0" tIns="0" rIns="0" bIns="0" rtlCol="0" anchor="t">
            <a:spAutoFit/>
          </a:bodyPr>
          <a:lstStyle/>
          <a:p>
            <a:pPr marL="0" lvl="0" indent="0" algn="l">
              <a:lnSpc>
                <a:spcPts val="2843"/>
              </a:lnSpc>
              <a:spcBef>
                <a:spcPct val="0"/>
              </a:spcBef>
            </a:pPr>
            <a:r>
              <a:rPr lang="en-US" sz="2030" u="none" strike="noStrike" spc="-40" dirty="0">
                <a:solidFill>
                  <a:srgbClr val="051D40"/>
                </a:solidFill>
                <a:latin typeface="Poppins"/>
              </a:rPr>
              <a:t>Notre jeu de données se </a:t>
            </a:r>
            <a:r>
              <a:rPr lang="fr-FR" sz="2030" u="none" strike="noStrike" spc="-40" dirty="0">
                <a:solidFill>
                  <a:srgbClr val="051D40"/>
                </a:solidFill>
                <a:latin typeface="Poppins"/>
              </a:rPr>
              <a:t>situent</a:t>
            </a:r>
            <a:r>
              <a:rPr lang="en-US" sz="2030" u="none" strike="noStrike" spc="-40" dirty="0">
                <a:solidFill>
                  <a:srgbClr val="051D40"/>
                </a:solidFill>
                <a:latin typeface="Poppins"/>
              </a:rPr>
              <a:t> sur le site de Kaggle. Elle</a:t>
            </a:r>
            <a:r>
              <a:rPr lang="fr-FR" sz="2030" u="none" strike="noStrike" spc="-40" dirty="0">
                <a:solidFill>
                  <a:srgbClr val="051D40"/>
                </a:solidFill>
                <a:latin typeface="Poppins"/>
              </a:rPr>
              <a:t> a</a:t>
            </a:r>
            <a:r>
              <a:rPr lang="en-US" sz="2030" u="none" strike="noStrike" spc="-40" dirty="0">
                <a:solidFill>
                  <a:srgbClr val="051D40"/>
                </a:solidFill>
                <a:latin typeface="Poppins"/>
              </a:rPr>
              <a:t>:</a:t>
            </a:r>
          </a:p>
          <a:p>
            <a:pPr marL="0" lvl="0" indent="0" algn="l">
              <a:lnSpc>
                <a:spcPts val="2843"/>
              </a:lnSpc>
              <a:spcBef>
                <a:spcPct val="0"/>
              </a:spcBef>
            </a:pPr>
            <a:endParaRPr lang="en-US" sz="2030" spc="-40" dirty="0">
              <a:solidFill>
                <a:srgbClr val="051D40"/>
              </a:solidFill>
              <a:latin typeface="Poppins"/>
            </a:endParaRPr>
          </a:p>
          <a:p>
            <a:pPr marL="342900" lvl="0" indent="-342900" algn="l">
              <a:lnSpc>
                <a:spcPts val="2843"/>
              </a:lnSpc>
              <a:spcBef>
                <a:spcPct val="0"/>
              </a:spcBef>
              <a:buFont typeface="Wingdings" panose="05000000000000000000" pitchFamily="2" charset="2"/>
              <a:buChar char="§"/>
            </a:pPr>
            <a:r>
              <a:rPr lang="fr-FR" sz="2030" b="1" spc="-40" dirty="0">
                <a:latin typeface="Poppins"/>
              </a:rPr>
              <a:t>Nom de la base </a:t>
            </a:r>
            <a:r>
              <a:rPr lang="fr-FR" sz="2030" spc="-40" dirty="0">
                <a:solidFill>
                  <a:srgbClr val="051D40"/>
                </a:solidFill>
                <a:latin typeface="Poppins"/>
              </a:rPr>
              <a:t>: train</a:t>
            </a:r>
          </a:p>
          <a:p>
            <a:pPr marL="342900" lvl="0" indent="-342900" algn="l">
              <a:lnSpc>
                <a:spcPts val="2843"/>
              </a:lnSpc>
              <a:spcBef>
                <a:spcPct val="0"/>
              </a:spcBef>
              <a:buFont typeface="Wingdings" panose="05000000000000000000" pitchFamily="2" charset="2"/>
              <a:buChar char="§"/>
            </a:pPr>
            <a:endParaRPr lang="fr-FR" sz="2030" spc="-40" dirty="0">
              <a:solidFill>
                <a:srgbClr val="051D40"/>
              </a:solidFill>
              <a:latin typeface="Poppins"/>
            </a:endParaRPr>
          </a:p>
          <a:p>
            <a:pPr marL="342900" lvl="0" indent="-342900" algn="l">
              <a:lnSpc>
                <a:spcPts val="2843"/>
              </a:lnSpc>
              <a:spcBef>
                <a:spcPct val="0"/>
              </a:spcBef>
              <a:buFont typeface="Wingdings" panose="05000000000000000000" pitchFamily="2" charset="2"/>
              <a:buChar char="§"/>
            </a:pPr>
            <a:r>
              <a:rPr lang="fr-FR" sz="2030" b="1" spc="-40" dirty="0">
                <a:latin typeface="Poppins"/>
              </a:rPr>
              <a:t>Nombre de variable </a:t>
            </a:r>
            <a:r>
              <a:rPr lang="fr-FR" sz="2030" spc="-40" dirty="0">
                <a:solidFill>
                  <a:srgbClr val="051D40"/>
                </a:solidFill>
                <a:latin typeface="Poppins"/>
              </a:rPr>
              <a:t>: Quatorze</a:t>
            </a:r>
            <a:r>
              <a:rPr lang="en-US" sz="2030" spc="-40" dirty="0">
                <a:solidFill>
                  <a:srgbClr val="051D40"/>
                </a:solidFill>
                <a:latin typeface="Poppins"/>
              </a:rPr>
              <a:t> variables </a:t>
            </a:r>
            <a:r>
              <a:rPr lang="fr-FR" sz="2030" spc="-40" dirty="0">
                <a:solidFill>
                  <a:srgbClr val="051D40"/>
                </a:solidFill>
                <a:latin typeface="Poppins"/>
              </a:rPr>
              <a:t>dont</a:t>
            </a:r>
            <a:r>
              <a:rPr lang="en-US" sz="2030" spc="-40" dirty="0">
                <a:solidFill>
                  <a:srgbClr val="051D40"/>
                </a:solidFill>
                <a:latin typeface="Poppins"/>
              </a:rPr>
              <a:t> </a:t>
            </a:r>
            <a:r>
              <a:rPr lang="fr-FR" sz="2030" spc="-40" dirty="0">
                <a:solidFill>
                  <a:srgbClr val="051D40"/>
                </a:solidFill>
                <a:latin typeface="Poppins"/>
              </a:rPr>
              <a:t>quatre</a:t>
            </a:r>
            <a:r>
              <a:rPr lang="en-US" sz="2030" spc="-40" dirty="0">
                <a:solidFill>
                  <a:srgbClr val="051D40"/>
                </a:solidFill>
                <a:latin typeface="Poppins"/>
              </a:rPr>
              <a:t> numérique </a:t>
            </a:r>
          </a:p>
          <a:p>
            <a:pPr marL="342900" lvl="0" indent="-342900" algn="l">
              <a:lnSpc>
                <a:spcPts val="2843"/>
              </a:lnSpc>
              <a:spcBef>
                <a:spcPct val="0"/>
              </a:spcBef>
              <a:buFont typeface="Wingdings" panose="05000000000000000000" pitchFamily="2" charset="2"/>
              <a:buChar char="§"/>
            </a:pPr>
            <a:endParaRPr lang="en-US" sz="2030" u="none" strike="noStrike" spc="-40" dirty="0">
              <a:solidFill>
                <a:srgbClr val="051D40"/>
              </a:solidFill>
              <a:latin typeface="Poppins"/>
            </a:endParaRPr>
          </a:p>
          <a:p>
            <a:pPr marL="342900" indent="-342900">
              <a:lnSpc>
                <a:spcPts val="2843"/>
              </a:lnSpc>
              <a:spcBef>
                <a:spcPct val="0"/>
              </a:spcBef>
              <a:buFont typeface="Wingdings" panose="05000000000000000000" pitchFamily="2" charset="2"/>
              <a:buChar char="§"/>
            </a:pPr>
            <a:r>
              <a:rPr lang="fr-FR" sz="2030" b="1" spc="-40" dirty="0">
                <a:solidFill>
                  <a:srgbClr val="051D40"/>
                </a:solidFill>
                <a:latin typeface="Poppins"/>
              </a:rPr>
              <a:t>Nombre d’observations </a:t>
            </a:r>
            <a:r>
              <a:rPr lang="fr-FR" sz="2030" spc="-40" dirty="0">
                <a:solidFill>
                  <a:srgbClr val="051D40"/>
                </a:solidFill>
                <a:latin typeface="Poppins"/>
              </a:rPr>
              <a:t>:  </a:t>
            </a:r>
            <a:r>
              <a:rPr lang="en-US" sz="2030" spc="-40" dirty="0">
                <a:solidFill>
                  <a:srgbClr val="051D40"/>
                </a:solidFill>
                <a:latin typeface="Poppins"/>
              </a:rPr>
              <a:t>165034 observations</a:t>
            </a:r>
            <a:endParaRPr lang="en-US" sz="2030" u="none" strike="noStrike" spc="-40" dirty="0">
              <a:solidFill>
                <a:srgbClr val="051D40"/>
              </a:solidFill>
              <a:latin typeface="Poppins"/>
            </a:endParaRPr>
          </a:p>
          <a:p>
            <a:pPr marL="0" lvl="0" indent="0" algn="l">
              <a:lnSpc>
                <a:spcPts val="2843"/>
              </a:lnSpc>
              <a:spcBef>
                <a:spcPct val="0"/>
              </a:spcBef>
            </a:pPr>
            <a:endParaRPr lang="fr-FR" sz="2030" u="none" strike="noStrike" spc="-40" dirty="0">
              <a:solidFill>
                <a:srgbClr val="051D40"/>
              </a:solidFill>
              <a:latin typeface="Poppins"/>
            </a:endParaRPr>
          </a:p>
        </p:txBody>
      </p:sp>
      <p:sp>
        <p:nvSpPr>
          <p:cNvPr id="12" name="TextBox 12"/>
          <p:cNvSpPr txBox="1"/>
          <p:nvPr/>
        </p:nvSpPr>
        <p:spPr>
          <a:xfrm>
            <a:off x="1518345" y="2273750"/>
            <a:ext cx="4155745" cy="768902"/>
          </a:xfrm>
          <a:prstGeom prst="rect">
            <a:avLst/>
          </a:prstGeom>
        </p:spPr>
        <p:txBody>
          <a:bodyPr lIns="0" tIns="0" rIns="0" bIns="0" rtlCol="0" anchor="t">
            <a:spAutoFit/>
          </a:bodyPr>
          <a:lstStyle/>
          <a:p>
            <a:pPr algn="l">
              <a:lnSpc>
                <a:spcPts val="6300"/>
              </a:lnSpc>
              <a:spcBef>
                <a:spcPct val="0"/>
              </a:spcBef>
            </a:pPr>
            <a:r>
              <a:rPr lang="en-US" sz="4500" dirty="0">
                <a:solidFill>
                  <a:srgbClr val="051D40"/>
                </a:solidFill>
                <a:latin typeface="Open Sans Extra Bold"/>
              </a:rPr>
              <a:t>Base</a:t>
            </a:r>
          </a:p>
        </p:txBody>
      </p:sp>
      <p:sp>
        <p:nvSpPr>
          <p:cNvPr id="14" name="TextBox 14"/>
          <p:cNvSpPr txBox="1"/>
          <p:nvPr/>
        </p:nvSpPr>
        <p:spPr>
          <a:xfrm>
            <a:off x="489597" y="5829300"/>
            <a:ext cx="8654403" cy="4021678"/>
          </a:xfrm>
          <a:prstGeom prst="rect">
            <a:avLst/>
          </a:prstGeom>
        </p:spPr>
        <p:txBody>
          <a:bodyPr wrap="square" lIns="0" tIns="0" rIns="0" bIns="0" rtlCol="0" anchor="t">
            <a:spAutoFit/>
          </a:bodyPr>
          <a:lstStyle/>
          <a:p>
            <a:pPr algn="l">
              <a:lnSpc>
                <a:spcPts val="3480"/>
              </a:lnSpc>
              <a:spcBef>
                <a:spcPct val="0"/>
              </a:spcBef>
            </a:pPr>
            <a:r>
              <a:rPr lang="en-US" sz="2486" dirty="0">
                <a:solidFill>
                  <a:srgbClr val="051D40"/>
                </a:solidFill>
                <a:latin typeface="Open Sans Extra Bold"/>
              </a:rPr>
              <a:t>  Variables </a:t>
            </a:r>
            <a:r>
              <a:rPr lang="en-US" sz="2486" dirty="0" err="1">
                <a:solidFill>
                  <a:srgbClr val="051D40"/>
                </a:solidFill>
                <a:latin typeface="Open Sans Extra Bold"/>
              </a:rPr>
              <a:t>cibles</a:t>
            </a:r>
            <a:endParaRPr lang="en-US" sz="2486" dirty="0">
              <a:solidFill>
                <a:srgbClr val="051D40"/>
              </a:solidFill>
              <a:latin typeface="Open Sans Extra Bold"/>
            </a:endParaRPr>
          </a:p>
          <a:p>
            <a:pPr algn="l">
              <a:lnSpc>
                <a:spcPts val="3480"/>
              </a:lnSpc>
              <a:spcBef>
                <a:spcPct val="0"/>
              </a:spcBef>
            </a:pPr>
            <a:r>
              <a:rPr lang="fr-FR" sz="2800" b="0" i="0" dirty="0" err="1">
                <a:effectLst/>
                <a:latin typeface="-apple-system"/>
              </a:rPr>
              <a:t>Exited</a:t>
            </a:r>
            <a:r>
              <a:rPr lang="fr-FR" sz="2800" b="0" i="0" dirty="0">
                <a:effectLst/>
                <a:latin typeface="-apple-system"/>
              </a:rPr>
              <a:t> est la variables qui montre si le client s'est désisté ou non.</a:t>
            </a:r>
          </a:p>
          <a:p>
            <a:pPr>
              <a:lnSpc>
                <a:spcPts val="3480"/>
              </a:lnSpc>
              <a:spcBef>
                <a:spcPct val="0"/>
              </a:spcBef>
            </a:pPr>
            <a:r>
              <a:rPr lang="fr-FR" sz="2486" dirty="0">
                <a:solidFill>
                  <a:srgbClr val="051D40"/>
                </a:solidFill>
                <a:latin typeface="Open Sans Extra Bold"/>
              </a:rPr>
              <a:t>Types des variables</a:t>
            </a:r>
          </a:p>
          <a:p>
            <a:pPr marL="342900" indent="-342900">
              <a:lnSpc>
                <a:spcPts val="3480"/>
              </a:lnSpc>
              <a:spcBef>
                <a:spcPct val="0"/>
              </a:spcBef>
              <a:buFont typeface="Wingdings" panose="05000000000000000000" pitchFamily="2" charset="2"/>
              <a:buChar char="§"/>
            </a:pPr>
            <a:r>
              <a:rPr lang="fr-FR" sz="2800" dirty="0">
                <a:latin typeface="-apple-system"/>
              </a:rPr>
              <a:t>5 </a:t>
            </a:r>
            <a:r>
              <a:rPr lang="fr-FR" sz="2800" dirty="0" err="1">
                <a:latin typeface="-apple-system"/>
              </a:rPr>
              <a:t>float</a:t>
            </a:r>
            <a:r>
              <a:rPr lang="fr-FR" sz="2800" dirty="0">
                <a:latin typeface="-apple-system"/>
              </a:rPr>
              <a:t> 64</a:t>
            </a:r>
          </a:p>
          <a:p>
            <a:pPr marL="342900" indent="-342900">
              <a:lnSpc>
                <a:spcPts val="3480"/>
              </a:lnSpc>
              <a:spcBef>
                <a:spcPct val="0"/>
              </a:spcBef>
              <a:buFont typeface="Wingdings" panose="05000000000000000000" pitchFamily="2" charset="2"/>
              <a:buChar char="§"/>
            </a:pPr>
            <a:r>
              <a:rPr lang="fr-FR" sz="2800" dirty="0">
                <a:latin typeface="-apple-system"/>
              </a:rPr>
              <a:t>4 int64</a:t>
            </a:r>
          </a:p>
          <a:p>
            <a:pPr marL="342900" indent="-342900">
              <a:lnSpc>
                <a:spcPts val="3480"/>
              </a:lnSpc>
              <a:spcBef>
                <a:spcPct val="0"/>
              </a:spcBef>
              <a:buFont typeface="Wingdings" panose="05000000000000000000" pitchFamily="2" charset="2"/>
              <a:buChar char="§"/>
            </a:pPr>
            <a:r>
              <a:rPr lang="fr-FR" sz="2800" dirty="0">
                <a:latin typeface="-apple-system"/>
              </a:rPr>
              <a:t>2 </a:t>
            </a:r>
            <a:r>
              <a:rPr lang="fr-FR" sz="2800" dirty="0" err="1">
                <a:latin typeface="-apple-system"/>
              </a:rPr>
              <a:t>object</a:t>
            </a:r>
            <a:endParaRPr lang="fr-FR" sz="2800" dirty="0">
              <a:latin typeface="-apple-system"/>
            </a:endParaRPr>
          </a:p>
          <a:p>
            <a:pPr algn="l">
              <a:lnSpc>
                <a:spcPts val="3480"/>
              </a:lnSpc>
              <a:spcBef>
                <a:spcPct val="0"/>
              </a:spcBef>
            </a:pPr>
            <a:r>
              <a:rPr lang="fr-FR" sz="2800" b="0" i="0" dirty="0">
                <a:effectLst/>
                <a:latin typeface="-apple-system"/>
              </a:rPr>
              <a:t>Les variables « id » et « </a:t>
            </a:r>
            <a:r>
              <a:rPr lang="fr-FR" sz="2800" b="0" i="0" dirty="0" err="1">
                <a:effectLst/>
                <a:latin typeface="-apple-system"/>
              </a:rPr>
              <a:t>surname</a:t>
            </a:r>
            <a:r>
              <a:rPr lang="fr-FR" sz="2800" b="0" i="0" dirty="0">
                <a:effectLst/>
                <a:latin typeface="-apple-system"/>
              </a:rPr>
              <a:t> », ne sont pas important pour la prédiction seront supprimer. </a:t>
            </a:r>
            <a:endParaRPr lang="en-US" sz="2486" dirty="0">
              <a:solidFill>
                <a:srgbClr val="051D40"/>
              </a:solidFill>
              <a:latin typeface="Open Sans Extra Bold"/>
            </a:endParaRPr>
          </a:p>
        </p:txBody>
      </p:sp>
      <p:sp>
        <p:nvSpPr>
          <p:cNvPr id="18" name="Rectangle 4">
            <a:extLst>
              <a:ext uri="{FF2B5EF4-FFF2-40B4-BE49-F238E27FC236}">
                <a16:creationId xmlns:a16="http://schemas.microsoft.com/office/drawing/2014/main" id="{C9C7EB04-816B-707F-FF5F-5390D13E585A}"/>
              </a:ext>
            </a:extLst>
          </p:cNvPr>
          <p:cNvSpPr>
            <a:spLocks noChangeArrowheads="1"/>
          </p:cNvSpPr>
          <p:nvPr/>
        </p:nvSpPr>
        <p:spPr bwMode="auto">
          <a:xfrm>
            <a:off x="0" y="109330"/>
            <a:ext cx="65" cy="23853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46" name="ZoneTexte 45">
            <a:extLst>
              <a:ext uri="{FF2B5EF4-FFF2-40B4-BE49-F238E27FC236}">
                <a16:creationId xmlns:a16="http://schemas.microsoft.com/office/drawing/2014/main" id="{2ED8933C-4DD3-8B0A-B5B7-F3C6338584B5}"/>
              </a:ext>
            </a:extLst>
          </p:cNvPr>
          <p:cNvSpPr txBox="1"/>
          <p:nvPr/>
        </p:nvSpPr>
        <p:spPr>
          <a:xfrm>
            <a:off x="838200" y="1027302"/>
            <a:ext cx="7620000" cy="461665"/>
          </a:xfrm>
          <a:prstGeom prst="rect">
            <a:avLst/>
          </a:prstGeom>
          <a:noFill/>
        </p:spPr>
        <p:txBody>
          <a:bodyPr wrap="square" rtlCol="0">
            <a:spAutoFit/>
          </a:bodyPr>
          <a:lstStyle/>
          <a:p>
            <a:pPr marL="0" algn="l" rtl="0" eaLnBrk="1" latinLnBrk="0" hangingPunct="1">
              <a:spcBef>
                <a:spcPts val="0"/>
              </a:spcBef>
              <a:spcAft>
                <a:spcPts val="0"/>
              </a:spcAft>
            </a:pPr>
            <a:r>
              <a:rPr lang="fr-FR" sz="2400" kern="1200" dirty="0">
                <a:solidFill>
                  <a:srgbClr val="000000"/>
                </a:solidFill>
                <a:effectLst/>
                <a:latin typeface="Times New Roman" panose="02020603050405020304" pitchFamily="18" charset="0"/>
                <a:ea typeface="+mn-ea"/>
                <a:cs typeface="Times New Roman" panose="02020603050405020304" pitchFamily="18" charset="0"/>
              </a:rPr>
              <a:t>Description des variables</a:t>
            </a:r>
            <a:endParaRPr lang="fr-FR" sz="2400" dirty="0">
              <a:effectLst/>
            </a:endParaRPr>
          </a:p>
        </p:txBody>
      </p:sp>
      <p:pic>
        <p:nvPicPr>
          <p:cNvPr id="50" name="Image 49">
            <a:extLst>
              <a:ext uri="{FF2B5EF4-FFF2-40B4-BE49-F238E27FC236}">
                <a16:creationId xmlns:a16="http://schemas.microsoft.com/office/drawing/2014/main" id="{CF94F26C-8965-7E9A-BF98-F77F60D4C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2827" y="4229100"/>
            <a:ext cx="5124713" cy="4559534"/>
          </a:xfrm>
          <a:prstGeom prst="rect">
            <a:avLst/>
          </a:prstGeom>
        </p:spPr>
      </p:pic>
      <p:pic>
        <p:nvPicPr>
          <p:cNvPr id="52" name="Image 51">
            <a:extLst>
              <a:ext uri="{FF2B5EF4-FFF2-40B4-BE49-F238E27FC236}">
                <a16:creationId xmlns:a16="http://schemas.microsoft.com/office/drawing/2014/main" id="{6C3E0FE6-5BB1-212D-628E-1A2B1C8E31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33" y="2066925"/>
            <a:ext cx="8715375" cy="7572375"/>
          </a:xfrm>
          <a:prstGeom prst="rect">
            <a:avLst/>
          </a:prstGeom>
        </p:spPr>
      </p:pic>
      <p:sp>
        <p:nvSpPr>
          <p:cNvPr id="58" name="ZoneTexte 57">
            <a:extLst>
              <a:ext uri="{FF2B5EF4-FFF2-40B4-BE49-F238E27FC236}">
                <a16:creationId xmlns:a16="http://schemas.microsoft.com/office/drawing/2014/main" id="{3E35C803-AB7B-B5CB-D6CF-E050102A8B2D}"/>
              </a:ext>
            </a:extLst>
          </p:cNvPr>
          <p:cNvSpPr txBox="1"/>
          <p:nvPr/>
        </p:nvSpPr>
        <p:spPr>
          <a:xfrm>
            <a:off x="9723317" y="2557530"/>
            <a:ext cx="8031283"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La banque a conservé 80 % de sa clientèle ce qui montre que notre ensemble de données est asymétrique/déséquilibré</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7640716" y="-120347"/>
            <a:ext cx="727495"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913814" y="-1867766"/>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ZoneTexte 11">
            <a:extLst>
              <a:ext uri="{FF2B5EF4-FFF2-40B4-BE49-F238E27FC236}">
                <a16:creationId xmlns:a16="http://schemas.microsoft.com/office/drawing/2014/main" id="{CA25E667-49F5-F033-B033-B32C195A9027}"/>
              </a:ext>
            </a:extLst>
          </p:cNvPr>
          <p:cNvSpPr txBox="1"/>
          <p:nvPr/>
        </p:nvSpPr>
        <p:spPr>
          <a:xfrm>
            <a:off x="3387782" y="447245"/>
            <a:ext cx="9198693" cy="953915"/>
          </a:xfrm>
          <a:prstGeom prst="rect">
            <a:avLst/>
          </a:prstGeom>
          <a:noFill/>
        </p:spPr>
        <p:txBody>
          <a:bodyPr wrap="square" rtlCol="0">
            <a:spAutoFit/>
          </a:bodyPr>
          <a:lstStyle/>
          <a:p>
            <a:pPr marL="0" marR="0" lvl="0" indent="0" algn="ctr" defTabSz="914400" rtl="0" eaLnBrk="1" fontAlgn="auto" latinLnBrk="0" hangingPunct="1">
              <a:lnSpc>
                <a:spcPts val="7151"/>
              </a:lnSpc>
              <a:spcBef>
                <a:spcPct val="0"/>
              </a:spcBef>
              <a:spcAft>
                <a:spcPts val="0"/>
              </a:spcAft>
              <a:buClrTx/>
              <a:buSzTx/>
              <a:buFontTx/>
              <a:buNone/>
              <a:tabLst/>
              <a:defRPr/>
            </a:pPr>
            <a:r>
              <a:rPr kumimoji="0" lang="fr-FR" sz="5108" b="0" i="0" u="none" strike="noStrike" kern="1200" cap="none" spc="0" normalizeH="0" baseline="0" noProof="0" dirty="0">
                <a:ln>
                  <a:noFill/>
                </a:ln>
                <a:solidFill>
                  <a:srgbClr val="4F81BD"/>
                </a:solidFill>
                <a:effectLst/>
                <a:uLnTx/>
                <a:uFillTx/>
                <a:latin typeface="Open Sans Extra Bold"/>
                <a:ea typeface="+mn-ea"/>
                <a:cs typeface="+mn-cs"/>
              </a:rPr>
              <a:t>ANALYSE DES DONNEES</a:t>
            </a:r>
          </a:p>
        </p:txBody>
      </p:sp>
      <p:sp>
        <p:nvSpPr>
          <p:cNvPr id="27" name="ZoneTexte 26">
            <a:extLst>
              <a:ext uri="{FF2B5EF4-FFF2-40B4-BE49-F238E27FC236}">
                <a16:creationId xmlns:a16="http://schemas.microsoft.com/office/drawing/2014/main" id="{6D089F26-1339-7C0C-D894-F78C9C0DFBF9}"/>
              </a:ext>
            </a:extLst>
          </p:cNvPr>
          <p:cNvSpPr txBox="1"/>
          <p:nvPr/>
        </p:nvSpPr>
        <p:spPr>
          <a:xfrm>
            <a:off x="2249805" y="1496392"/>
            <a:ext cx="3339697" cy="461665"/>
          </a:xfrm>
          <a:prstGeom prst="rect">
            <a:avLst/>
          </a:prstGeom>
          <a:noFill/>
        </p:spPr>
        <p:txBody>
          <a:bodyPr wrap="none" rtlCol="0">
            <a:spAutoFit/>
          </a:bodyPr>
          <a:lstStyle/>
          <a:p>
            <a:r>
              <a:rPr lang="fr-FR" sz="2400" dirty="0">
                <a:latin typeface="Times New Roman" panose="02020603050405020304" pitchFamily="18" charset="0"/>
                <a:cs typeface="Times New Roman" panose="02020603050405020304" pitchFamily="18" charset="0"/>
              </a:rPr>
              <a:t>Les variables numériques</a:t>
            </a:r>
          </a:p>
        </p:txBody>
      </p:sp>
      <p:pic>
        <p:nvPicPr>
          <p:cNvPr id="35" name="Image 34">
            <a:extLst>
              <a:ext uri="{FF2B5EF4-FFF2-40B4-BE49-F238E27FC236}">
                <a16:creationId xmlns:a16="http://schemas.microsoft.com/office/drawing/2014/main" id="{0266DE70-AD78-F049-0BBF-DBA82B90D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289803"/>
            <a:ext cx="5396726" cy="3844297"/>
          </a:xfrm>
          <a:prstGeom prst="rect">
            <a:avLst/>
          </a:prstGeom>
        </p:spPr>
      </p:pic>
      <p:pic>
        <p:nvPicPr>
          <p:cNvPr id="37" name="Image 36">
            <a:extLst>
              <a:ext uri="{FF2B5EF4-FFF2-40B4-BE49-F238E27FC236}">
                <a16:creationId xmlns:a16="http://schemas.microsoft.com/office/drawing/2014/main" id="{C6748D1E-6D0D-8E78-FF76-232EC40BB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503" y="2289802"/>
            <a:ext cx="6521840" cy="3844298"/>
          </a:xfrm>
          <a:prstGeom prst="rect">
            <a:avLst/>
          </a:prstGeom>
        </p:spPr>
      </p:pic>
      <p:pic>
        <p:nvPicPr>
          <p:cNvPr id="39" name="Image 38">
            <a:extLst>
              <a:ext uri="{FF2B5EF4-FFF2-40B4-BE49-F238E27FC236}">
                <a16:creationId xmlns:a16="http://schemas.microsoft.com/office/drawing/2014/main" id="{3B7A0CF5-D9F9-36F7-7C9D-E062F33D59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2438" y="2289802"/>
            <a:ext cx="5486400" cy="3844298"/>
          </a:xfrm>
          <a:prstGeom prst="rect">
            <a:avLst/>
          </a:prstGeom>
        </p:spPr>
      </p:pic>
      <p:pic>
        <p:nvPicPr>
          <p:cNvPr id="41" name="Image 40">
            <a:extLst>
              <a:ext uri="{FF2B5EF4-FFF2-40B4-BE49-F238E27FC236}">
                <a16:creationId xmlns:a16="http://schemas.microsoft.com/office/drawing/2014/main" id="{77E33D35-D713-54F9-D072-F720802341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42126" y="6420644"/>
            <a:ext cx="5486400" cy="3844298"/>
          </a:xfrm>
          <a:prstGeom prst="rect">
            <a:avLst/>
          </a:prstGeom>
        </p:spPr>
      </p:pic>
      <p:pic>
        <p:nvPicPr>
          <p:cNvPr id="43" name="Image 42">
            <a:extLst>
              <a:ext uri="{FF2B5EF4-FFF2-40B4-BE49-F238E27FC236}">
                <a16:creationId xmlns:a16="http://schemas.microsoft.com/office/drawing/2014/main" id="{0C3A0236-5445-3C76-C262-7F9339D145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1526" y="6420645"/>
            <a:ext cx="6759864" cy="3866356"/>
          </a:xfrm>
          <a:prstGeom prst="rect">
            <a:avLst/>
          </a:prstGeom>
        </p:spPr>
      </p:pic>
      <p:pic>
        <p:nvPicPr>
          <p:cNvPr id="45" name="Image 44">
            <a:extLst>
              <a:ext uri="{FF2B5EF4-FFF2-40B4-BE49-F238E27FC236}">
                <a16:creationId xmlns:a16="http://schemas.microsoft.com/office/drawing/2014/main" id="{2326DA95-4334-8D32-C940-74A5AA3ABD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126" y="6526505"/>
            <a:ext cx="5486400" cy="3988032"/>
          </a:xfrm>
          <a:prstGeom prst="rect">
            <a:avLst/>
          </a:prstGeom>
        </p:spPr>
      </p:pic>
    </p:spTree>
    <p:extLst>
      <p:ext uri="{BB962C8B-B14F-4D97-AF65-F5344CB8AC3E}">
        <p14:creationId xmlns:p14="http://schemas.microsoft.com/office/powerpoint/2010/main" val="3410237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913814" y="-1867766"/>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ZoneTexte 11">
            <a:extLst>
              <a:ext uri="{FF2B5EF4-FFF2-40B4-BE49-F238E27FC236}">
                <a16:creationId xmlns:a16="http://schemas.microsoft.com/office/drawing/2014/main" id="{CA25E667-49F5-F033-B033-B32C195A9027}"/>
              </a:ext>
            </a:extLst>
          </p:cNvPr>
          <p:cNvSpPr txBox="1"/>
          <p:nvPr/>
        </p:nvSpPr>
        <p:spPr>
          <a:xfrm>
            <a:off x="3387782" y="447245"/>
            <a:ext cx="8762999" cy="953915"/>
          </a:xfrm>
          <a:prstGeom prst="rect">
            <a:avLst/>
          </a:prstGeom>
          <a:noFill/>
        </p:spPr>
        <p:txBody>
          <a:bodyPr wrap="square" rtlCol="0">
            <a:spAutoFit/>
          </a:bodyPr>
          <a:lstStyle/>
          <a:p>
            <a:pPr marL="0" marR="0" lvl="0" indent="0" algn="ctr" defTabSz="914400" rtl="0" eaLnBrk="1" fontAlgn="auto" latinLnBrk="0" hangingPunct="1">
              <a:lnSpc>
                <a:spcPts val="7151"/>
              </a:lnSpc>
              <a:spcBef>
                <a:spcPct val="0"/>
              </a:spcBef>
              <a:spcAft>
                <a:spcPts val="0"/>
              </a:spcAft>
              <a:buClrTx/>
              <a:buSzTx/>
              <a:buFontTx/>
              <a:buNone/>
              <a:tabLst/>
              <a:defRPr/>
            </a:pPr>
            <a:r>
              <a:rPr kumimoji="0" lang="fr-FR" sz="5108" b="0" i="0" u="none" strike="noStrike" kern="1200" cap="none" spc="0" normalizeH="0" baseline="0" noProof="0" dirty="0">
                <a:ln>
                  <a:noFill/>
                </a:ln>
                <a:solidFill>
                  <a:srgbClr val="4F81BD"/>
                </a:solidFill>
                <a:effectLst/>
                <a:uLnTx/>
                <a:uFillTx/>
                <a:latin typeface="Open Sans Extra Bold"/>
                <a:ea typeface="+mn-ea"/>
                <a:cs typeface="+mn-cs"/>
              </a:rPr>
              <a:t>ANALYSE DES DONNEES</a:t>
            </a:r>
          </a:p>
        </p:txBody>
      </p:sp>
      <p:sp>
        <p:nvSpPr>
          <p:cNvPr id="14" name="ZoneTexte 13">
            <a:extLst>
              <a:ext uri="{FF2B5EF4-FFF2-40B4-BE49-F238E27FC236}">
                <a16:creationId xmlns:a16="http://schemas.microsoft.com/office/drawing/2014/main" id="{635FAD8D-316B-64AC-6C51-940E8840652C}"/>
              </a:ext>
            </a:extLst>
          </p:cNvPr>
          <p:cNvSpPr txBox="1"/>
          <p:nvPr/>
        </p:nvSpPr>
        <p:spPr>
          <a:xfrm>
            <a:off x="2109770" y="1517559"/>
            <a:ext cx="8763000" cy="461665"/>
          </a:xfrm>
          <a:prstGeom prst="rect">
            <a:avLst/>
          </a:prstGeom>
          <a:noFill/>
        </p:spPr>
        <p:txBody>
          <a:bodyPr wrap="square" rtlCol="0">
            <a:spAutoFit/>
          </a:bodyPr>
          <a:lstStyle/>
          <a:p>
            <a:pPr marL="285750" indent="-285750">
              <a:buFont typeface="Wingdings" panose="05000000000000000000" pitchFamily="2" charset="2"/>
              <a:buChar char="q"/>
            </a:pPr>
            <a:r>
              <a:rPr lang="fr-FR" sz="2400" dirty="0">
                <a:latin typeface="Times New Roman" panose="02020603050405020304" pitchFamily="18" charset="0"/>
                <a:cs typeface="Times New Roman" panose="02020603050405020304" pitchFamily="18" charset="0"/>
              </a:rPr>
              <a:t>Valeurs manquantes </a:t>
            </a:r>
            <a:r>
              <a:rPr lang="fr-FR" dirty="0"/>
              <a:t>: </a:t>
            </a:r>
            <a:r>
              <a:rPr lang="fr-FR" sz="2000" dirty="0">
                <a:latin typeface="Times New Roman" panose="02020603050405020304" pitchFamily="18" charset="0"/>
                <a:cs typeface="Times New Roman" panose="02020603050405020304" pitchFamily="18" charset="0"/>
              </a:rPr>
              <a:t>les variables ne présentent pas de valeurs manquante</a:t>
            </a:r>
          </a:p>
        </p:txBody>
      </p:sp>
      <p:pic>
        <p:nvPicPr>
          <p:cNvPr id="17" name="Image 16">
            <a:extLst>
              <a:ext uri="{FF2B5EF4-FFF2-40B4-BE49-F238E27FC236}">
                <a16:creationId xmlns:a16="http://schemas.microsoft.com/office/drawing/2014/main" id="{CDAA7069-FBD1-8AAE-0532-E56C11C1D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144" y="2095500"/>
            <a:ext cx="6248400" cy="2209800"/>
          </a:xfrm>
          <a:prstGeom prst="rect">
            <a:avLst/>
          </a:prstGeom>
        </p:spPr>
      </p:pic>
      <p:sp>
        <p:nvSpPr>
          <p:cNvPr id="18" name="ZoneTexte 17">
            <a:extLst>
              <a:ext uri="{FF2B5EF4-FFF2-40B4-BE49-F238E27FC236}">
                <a16:creationId xmlns:a16="http://schemas.microsoft.com/office/drawing/2014/main" id="{0848D58D-E7B9-3B72-9FA2-716B13EAB52B}"/>
              </a:ext>
            </a:extLst>
          </p:cNvPr>
          <p:cNvSpPr txBox="1"/>
          <p:nvPr/>
        </p:nvSpPr>
        <p:spPr>
          <a:xfrm>
            <a:off x="1821716" y="4768152"/>
            <a:ext cx="11284684" cy="461665"/>
          </a:xfrm>
          <a:prstGeom prst="rect">
            <a:avLst/>
          </a:prstGeom>
          <a:noFill/>
        </p:spPr>
        <p:txBody>
          <a:bodyPr wrap="square" rtlCol="0">
            <a:spAutoFit/>
          </a:bodyPr>
          <a:lstStyle/>
          <a:p>
            <a:pPr marL="285750" indent="-285750">
              <a:buFont typeface="Wingdings" panose="05000000000000000000" pitchFamily="2" charset="2"/>
              <a:buChar char="q"/>
            </a:pPr>
            <a:r>
              <a:rPr lang="fr-FR" sz="2400" b="1" dirty="0">
                <a:latin typeface="Times New Roman" panose="02020603050405020304" pitchFamily="18" charset="0"/>
                <a:cs typeface="Times New Roman" panose="02020603050405020304" pitchFamily="18" charset="0"/>
              </a:rPr>
              <a:t>Corrélation</a:t>
            </a:r>
            <a:r>
              <a:rPr lang="fr-FR" sz="2400" dirty="0">
                <a:latin typeface="Times New Roman" panose="02020603050405020304" pitchFamily="18" charset="0"/>
                <a:cs typeface="Times New Roman" panose="02020603050405020304" pitchFamily="18" charset="0"/>
              </a:rPr>
              <a:t> </a:t>
            </a:r>
            <a:r>
              <a:rPr lang="fr-FR" sz="2000" dirty="0">
                <a:latin typeface="Times New Roman" panose="02020603050405020304" pitchFamily="18" charset="0"/>
                <a:cs typeface="Times New Roman" panose="02020603050405020304" pitchFamily="18" charset="0"/>
              </a:rPr>
              <a:t>:  le coefficient de corrélation standard entre chaque paire de caractéristiques continues:</a:t>
            </a:r>
          </a:p>
        </p:txBody>
      </p:sp>
      <p:pic>
        <p:nvPicPr>
          <p:cNvPr id="22" name="Image 21">
            <a:extLst>
              <a:ext uri="{FF2B5EF4-FFF2-40B4-BE49-F238E27FC236}">
                <a16:creationId xmlns:a16="http://schemas.microsoft.com/office/drawing/2014/main" id="{B51FAA42-689D-0365-7CD8-315F97249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881" y="5346216"/>
            <a:ext cx="6324925" cy="4572121"/>
          </a:xfrm>
          <a:prstGeom prst="rect">
            <a:avLst/>
          </a:prstGeom>
        </p:spPr>
      </p:pic>
    </p:spTree>
    <p:extLst>
      <p:ext uri="{BB962C8B-B14F-4D97-AF65-F5344CB8AC3E}">
        <p14:creationId xmlns:p14="http://schemas.microsoft.com/office/powerpoint/2010/main" val="33423989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1211</TotalTime>
  <Words>2023</Words>
  <Application>Microsoft Office PowerPoint</Application>
  <PresentationFormat>Personnalisé</PresentationFormat>
  <Paragraphs>249</Paragraphs>
  <Slides>24</Slides>
  <Notes>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24</vt:i4>
      </vt:variant>
    </vt:vector>
  </HeadingPairs>
  <TitlesOfParts>
    <vt:vector size="32" baseType="lpstr">
      <vt:lpstr>Open Sans Extra Bold</vt:lpstr>
      <vt:lpstr>Arial</vt:lpstr>
      <vt:lpstr>Calibri</vt:lpstr>
      <vt:lpstr>Wingdings</vt:lpstr>
      <vt:lpstr>-apple-system</vt:lpstr>
      <vt:lpstr>Times New Roman</vt:lpstr>
      <vt:lpstr>Poppins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AISSATA GUEYE</dc:creator>
  <cp:lastModifiedBy>gueyeaissata04@gmail.com</cp:lastModifiedBy>
  <cp:revision>5</cp:revision>
  <dcterms:created xsi:type="dcterms:W3CDTF">2006-08-16T00:00:00Z</dcterms:created>
  <dcterms:modified xsi:type="dcterms:W3CDTF">2024-06-09T17:53:51Z</dcterms:modified>
  <dc:identifier>DAGHLFxTa9s</dc:identifier>
</cp:coreProperties>
</file>